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81" r:id="rId4"/>
    <p:sldId id="282" r:id="rId5"/>
    <p:sldId id="315" r:id="rId6"/>
    <p:sldId id="284" r:id="rId7"/>
    <p:sldId id="285" r:id="rId8"/>
    <p:sldId id="286" r:id="rId9"/>
    <p:sldId id="287" r:id="rId10"/>
    <p:sldId id="288" r:id="rId11"/>
    <p:sldId id="290" r:id="rId12"/>
    <p:sldId id="301" r:id="rId13"/>
    <p:sldId id="302" r:id="rId14"/>
    <p:sldId id="303" r:id="rId15"/>
    <p:sldId id="304" r:id="rId16"/>
    <p:sldId id="305" r:id="rId17"/>
    <p:sldId id="306" r:id="rId18"/>
    <p:sldId id="307" r:id="rId19"/>
    <p:sldId id="308" r:id="rId20"/>
    <p:sldId id="309" r:id="rId21"/>
    <p:sldId id="310" r:id="rId22"/>
    <p:sldId id="311" r:id="rId23"/>
    <p:sldId id="313" r:id="rId24"/>
    <p:sldId id="312" r:id="rId25"/>
    <p:sldId id="293" r:id="rId26"/>
    <p:sldId id="294" r:id="rId27"/>
    <p:sldId id="295" r:id="rId28"/>
    <p:sldId id="297" r:id="rId29"/>
    <p:sldId id="298" r:id="rId30"/>
    <p:sldId id="300" r:id="rId31"/>
    <p:sldId id="276" r:id="rId32"/>
    <p:sldId id="314" r:id="rId33"/>
    <p:sldId id="278" r:id="rId34"/>
    <p:sldId id="27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000"/>
    <a:srgbClr val="AA5E76"/>
    <a:srgbClr val="EB6E19"/>
    <a:srgbClr val="D8A8BA"/>
    <a:srgbClr val="767171"/>
    <a:srgbClr val="F7D043"/>
    <a:srgbClr val="C59EE2"/>
    <a:srgbClr val="DE1487"/>
    <a:srgbClr val="F58FC9"/>
    <a:srgbClr val="F59C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5" d="100"/>
          <a:sy n="65" d="100"/>
        </p:scale>
        <p:origin x="66" y="2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9B6B3E-795F-4239-9982-A899018936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4F397BA7-410E-457C-88AC-AB3B9FA089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A9BA90A3-9C0F-4FD2-93CB-FA0097AD1827}"/>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CB800970-D98C-4AD0-B59E-94A8DC4E293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094CA44-A744-448C-AEBE-C6C9D289ACD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845257739"/>
      </p:ext>
    </p:extLst>
  </p:cSld>
  <p:clrMapOvr>
    <a:masterClrMapping/>
  </p:clrMapOvr>
  <p:transition spd="med" advTm="7000">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AE5E2B-7D54-452C-B421-1CCC8E2AB7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8E43F5A3-01F8-419D-96E3-946A9CCDD8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CA902AD4-BEBB-409A-BD0F-0C0E051531FE}"/>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0AB0465B-080F-4F8C-92AB-0D717404DA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C52D768F-01BD-4576-9A01-F0629C2E8FC0}"/>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4059581934"/>
      </p:ext>
    </p:extLst>
  </p:cSld>
  <p:clrMapOvr>
    <a:masterClrMapping/>
  </p:clrMapOvr>
  <p:transition spd="med" advTm="7000">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087BF5-BA2A-4B96-B395-B389839475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809ECA71-CA25-4126-9B02-4D58AB4BEC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661F78B-2FAC-44BF-876A-EE934488CAA5}"/>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37FD03D8-E79D-4618-A6FB-5B52057D30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038AF956-8FE4-4FE9-ABBA-DAE83E10FF2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1644184161"/>
      </p:ext>
    </p:extLst>
  </p:cSld>
  <p:clrMapOvr>
    <a:masterClrMapping/>
  </p:clrMapOvr>
  <p:transition spd="med" advTm="7000">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9CC8C8-1A9D-4F2B-B889-F1F53BD366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2A89E49A-18C0-4FA4-B7F2-2B27E47B67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9DBBB5A9-B1A1-4465-BB7A-4B54222B41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6FA5142C-5A4A-4DFF-9321-E8BC7290AA2E}"/>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 xmlns:a16="http://schemas.microsoft.com/office/drawing/2014/main" id="{2D63B99F-2014-42BE-BE34-A83AAB65CEC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265A1EE0-806F-4224-ACED-02789B37DA5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1372250344"/>
      </p:ext>
    </p:extLst>
  </p:cSld>
  <p:clrMapOvr>
    <a:masterClrMapping/>
  </p:clrMapOvr>
  <p:transition spd="med" advTm="7000">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84B505-7CF4-4EF4-9B11-77C797E4C4C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66C22A38-11EE-44EA-B6F7-2B90CE19BA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DDAA3B9-9C4E-48C5-9900-9D54A54C37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591E89C7-ED5B-429E-A079-BED83EE5F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C521F110-5EB3-4730-A80E-38A11682E0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B63B0060-BDFC-4C92-A0F9-01DDF04A8902}"/>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8" name="Footer Placeholder 7">
            <a:extLst>
              <a:ext uri="{FF2B5EF4-FFF2-40B4-BE49-F238E27FC236}">
                <a16:creationId xmlns="" xmlns:a16="http://schemas.microsoft.com/office/drawing/2014/main" id="{3E231791-B970-41B3-882D-75C9C5A703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1A935E4D-5D36-4197-9C97-ADC8ECE53F8B}"/>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01196722"/>
      </p:ext>
    </p:extLst>
  </p:cSld>
  <p:clrMapOvr>
    <a:masterClrMapping/>
  </p:clrMapOvr>
  <p:transition spd="med" advTm="7000">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59AFA4-AA34-4D7F-8C99-E62A49BC650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A4DB7ED1-9DDA-4856-9EA5-B81C19E7DFD4}"/>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4" name="Footer Placeholder 3">
            <a:extLst>
              <a:ext uri="{FF2B5EF4-FFF2-40B4-BE49-F238E27FC236}">
                <a16:creationId xmlns="" xmlns:a16="http://schemas.microsoft.com/office/drawing/2014/main" id="{BB439448-8C0E-47AA-8642-BC9AF7F91C8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52C771E0-CB2C-44C6-8F76-A90EF286C81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418964745"/>
      </p:ext>
    </p:extLst>
  </p:cSld>
  <p:clrMapOvr>
    <a:masterClrMapping/>
  </p:clrMapOvr>
  <p:transition spd="med" advTm="7000">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F37782B-A8E5-4586-AB6C-C33FAA8AC7E8}"/>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3" name="Footer Placeholder 2">
            <a:extLst>
              <a:ext uri="{FF2B5EF4-FFF2-40B4-BE49-F238E27FC236}">
                <a16:creationId xmlns="" xmlns:a16="http://schemas.microsoft.com/office/drawing/2014/main" id="{C62B99F8-896B-4CFB-AEAF-96B0971DB2B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33A01123-37BF-4FCB-BF8D-E6221CF8E78C}"/>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154232942"/>
      </p:ext>
    </p:extLst>
  </p:cSld>
  <p:clrMapOvr>
    <a:masterClrMapping/>
  </p:clrMapOvr>
  <p:transition spd="med" advTm="7000">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2B2D1A-94BE-4C79-B7F2-C006389A6B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239AF017-A50B-4E4F-A116-AEE2AA762C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B22CF3B8-0FD1-4482-B47B-D24926835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764FC1C-470C-4EC1-A6D7-33DEE967F536}"/>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 xmlns:a16="http://schemas.microsoft.com/office/drawing/2014/main" id="{4BE63ED3-A278-41D9-A8AD-7D02C9D920F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8A9234A4-0060-4B0D-8FA3-672B52C774B2}"/>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2932459940"/>
      </p:ext>
    </p:extLst>
  </p:cSld>
  <p:clrMapOvr>
    <a:masterClrMapping/>
  </p:clrMapOvr>
  <p:transition spd="med" advTm="7000">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5C0C8A-7FBA-4446-95C5-004CA6E38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632ADE54-B200-45F2-AEA3-07A491E6BC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8CF5E526-B65F-4FD2-830F-55532FCE8B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F0711B70-ECBE-4094-8B3A-3F123AF9D1B2}"/>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6" name="Footer Placeholder 5">
            <a:extLst>
              <a:ext uri="{FF2B5EF4-FFF2-40B4-BE49-F238E27FC236}">
                <a16:creationId xmlns="" xmlns:a16="http://schemas.microsoft.com/office/drawing/2014/main" id="{CDD25EAF-5F5A-4DF0-8A5F-5654DACD7E8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1BA9C4ED-20EE-4735-9F42-D2352DFABAB1}"/>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3015584226"/>
      </p:ext>
    </p:extLst>
  </p:cSld>
  <p:clrMapOvr>
    <a:masterClrMapping/>
  </p:clrMapOvr>
  <p:transition spd="med" advTm="7000">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FC6772-41DD-4A96-9591-9EE23350BE4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62C22B70-64A3-4AC2-B023-25C91FDF16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03AA6C54-A140-40B2-8AAB-63F8833179A9}"/>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0BB99A6F-BB4A-46A2-A1FC-CB05E4DBF9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DCD8557B-A882-40D9-A263-13DAA8DD1363}"/>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3901036659"/>
      </p:ext>
    </p:extLst>
  </p:cSld>
  <p:clrMapOvr>
    <a:masterClrMapping/>
  </p:clrMapOvr>
  <p:transition spd="med" advTm="7000">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C877965D-F3C0-4646-9E1E-74A92E3068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865769A7-3CD3-40EE-9678-5B84CE0F6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D06EC077-8BDB-42F3-846A-66ECD31E5146}"/>
              </a:ext>
            </a:extLst>
          </p:cNvPr>
          <p:cNvSpPr>
            <a:spLocks noGrp="1"/>
          </p:cNvSpPr>
          <p:nvPr>
            <p:ph type="dt" sz="half" idx="10"/>
          </p:nvPr>
        </p:nvSpPr>
        <p:spPr/>
        <p:txBody>
          <a:body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E889C48C-839C-4EDE-9B51-5F1ED70214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CD20343-B3D1-410B-A693-87C11C039D6D}"/>
              </a:ext>
            </a:extLst>
          </p:cNvPr>
          <p:cNvSpPr>
            <a:spLocks noGrp="1"/>
          </p:cNvSpPr>
          <p:nvPr>
            <p:ph type="sldNum" sz="quarter" idx="12"/>
          </p:nvPr>
        </p:nvSpPr>
        <p:spPr/>
        <p:txBody>
          <a:bodyPr/>
          <a:lstStyle/>
          <a:p>
            <a:fld id="{EEDC1956-6B3B-4706-9AAC-187B8B74361D}" type="slidenum">
              <a:rPr lang="en-IN" smtClean="0"/>
              <a:pPr/>
              <a:t>‹#›</a:t>
            </a:fld>
            <a:endParaRPr lang="en-IN"/>
          </a:p>
        </p:txBody>
      </p:sp>
    </p:spTree>
    <p:extLst>
      <p:ext uri="{BB962C8B-B14F-4D97-AF65-F5344CB8AC3E}">
        <p14:creationId xmlns:p14="http://schemas.microsoft.com/office/powerpoint/2010/main" val="524856402"/>
      </p:ext>
    </p:extLst>
  </p:cSld>
  <p:clrMapOvr>
    <a:masterClrMapping/>
  </p:clrMapOvr>
  <p:transition spd="med" advTm="7000">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9E4A9BE-4739-4C60-BB99-E4A3DA4064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27F46FED-6FAA-409C-94D8-6570EF64C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24F88527-CDD5-4DCC-83B8-845D5827A9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A29F0-8A44-42F3-8B81-75F5265FC7B2}" type="datetimeFigureOut">
              <a:rPr lang="en-IN" smtClean="0"/>
              <a:pPr/>
              <a:t>20-01-2023</a:t>
            </a:fld>
            <a:endParaRPr lang="en-IN"/>
          </a:p>
        </p:txBody>
      </p:sp>
      <p:sp>
        <p:nvSpPr>
          <p:cNvPr id="5" name="Footer Placeholder 4">
            <a:extLst>
              <a:ext uri="{FF2B5EF4-FFF2-40B4-BE49-F238E27FC236}">
                <a16:creationId xmlns="" xmlns:a16="http://schemas.microsoft.com/office/drawing/2014/main" id="{B39FEB8E-0807-4A7C-B5CA-0F96E334B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97995181-69CE-4C72-B993-62A7C5DA7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DC1956-6B3B-4706-9AAC-187B8B74361D}" type="slidenum">
              <a:rPr lang="en-IN" smtClean="0"/>
              <a:pPr/>
              <a:t>‹#›</a:t>
            </a:fld>
            <a:endParaRPr lang="en-IN"/>
          </a:p>
        </p:txBody>
      </p:sp>
    </p:spTree>
    <p:extLst>
      <p:ext uri="{BB962C8B-B14F-4D97-AF65-F5344CB8AC3E}">
        <p14:creationId xmlns:p14="http://schemas.microsoft.com/office/powerpoint/2010/main" val="1460393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Tm="7000">
    <p:zoom dir="in"/>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3.gi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a:off x="827640" y="3408294"/>
            <a:ext cx="5586038" cy="2176530"/>
          </a:xfrm>
          <a:custGeom>
            <a:avLst/>
            <a:gdLst>
              <a:gd name="connsiteX0" fmla="*/ 0 w 1181463"/>
              <a:gd name="connsiteY0" fmla="*/ 974186 h 974186"/>
              <a:gd name="connsiteX1" fmla="*/ 0 w 1181463"/>
              <a:gd name="connsiteY1" fmla="*/ 0 h 974186"/>
              <a:gd name="connsiteX2" fmla="*/ 1181463 w 1181463"/>
              <a:gd name="connsiteY2" fmla="*/ 974186 h 974186"/>
              <a:gd name="connsiteX3" fmla="*/ 0 w 1181463"/>
              <a:gd name="connsiteY3" fmla="*/ 974186 h 974186"/>
              <a:gd name="connsiteX0" fmla="*/ 0 w 5508764"/>
              <a:gd name="connsiteY0" fmla="*/ 1468192 h 1468192"/>
              <a:gd name="connsiteX1" fmla="*/ 0 w 5508764"/>
              <a:gd name="connsiteY1" fmla="*/ 494006 h 1468192"/>
              <a:gd name="connsiteX2" fmla="*/ 5508764 w 5508764"/>
              <a:gd name="connsiteY2" fmla="*/ 0 h 1468192"/>
              <a:gd name="connsiteX3" fmla="*/ 0 w 5508764"/>
              <a:gd name="connsiteY3" fmla="*/ 1468192 h 1468192"/>
              <a:gd name="connsiteX0" fmla="*/ 515155 w 5508764"/>
              <a:gd name="connsiteY0" fmla="*/ 2150772 h 2150772"/>
              <a:gd name="connsiteX1" fmla="*/ 0 w 5508764"/>
              <a:gd name="connsiteY1" fmla="*/ 494006 h 2150772"/>
              <a:gd name="connsiteX2" fmla="*/ 5508764 w 5508764"/>
              <a:gd name="connsiteY2" fmla="*/ 0 h 2150772"/>
              <a:gd name="connsiteX3" fmla="*/ 515155 w 5508764"/>
              <a:gd name="connsiteY3" fmla="*/ 2150772 h 2150772"/>
              <a:gd name="connsiteX0" fmla="*/ 566671 w 5560280"/>
              <a:gd name="connsiteY0" fmla="*/ 2150772 h 2150772"/>
              <a:gd name="connsiteX1" fmla="*/ 0 w 5560280"/>
              <a:gd name="connsiteY1" fmla="*/ 1575831 h 2150772"/>
              <a:gd name="connsiteX2" fmla="*/ 5560280 w 5560280"/>
              <a:gd name="connsiteY2" fmla="*/ 0 h 2150772"/>
              <a:gd name="connsiteX3" fmla="*/ 566671 w 5560280"/>
              <a:gd name="connsiteY3" fmla="*/ 2150772 h 2150772"/>
              <a:gd name="connsiteX0" fmla="*/ 566671 w 5521643"/>
              <a:gd name="connsiteY0" fmla="*/ 2137893 h 2137893"/>
              <a:gd name="connsiteX1" fmla="*/ 0 w 5521643"/>
              <a:gd name="connsiteY1" fmla="*/ 1562952 h 2137893"/>
              <a:gd name="connsiteX2" fmla="*/ 5521643 w 5521643"/>
              <a:gd name="connsiteY2" fmla="*/ 0 h 2137893"/>
              <a:gd name="connsiteX3" fmla="*/ 566671 w 5521643"/>
              <a:gd name="connsiteY3" fmla="*/ 2137893 h 2137893"/>
              <a:gd name="connsiteX0" fmla="*/ 631066 w 5586038"/>
              <a:gd name="connsiteY0" fmla="*/ 2137893 h 2137893"/>
              <a:gd name="connsiteX1" fmla="*/ 0 w 5586038"/>
              <a:gd name="connsiteY1" fmla="*/ 1562952 h 2137893"/>
              <a:gd name="connsiteX2" fmla="*/ 5586038 w 5586038"/>
              <a:gd name="connsiteY2" fmla="*/ 0 h 2137893"/>
              <a:gd name="connsiteX3" fmla="*/ 631066 w 5586038"/>
              <a:gd name="connsiteY3" fmla="*/ 2137893 h 2137893"/>
              <a:gd name="connsiteX0" fmla="*/ 631066 w 5586038"/>
              <a:gd name="connsiteY0" fmla="*/ 2176530 h 2176530"/>
              <a:gd name="connsiteX1" fmla="*/ 0 w 5586038"/>
              <a:gd name="connsiteY1" fmla="*/ 1562952 h 2176530"/>
              <a:gd name="connsiteX2" fmla="*/ 5586038 w 5586038"/>
              <a:gd name="connsiteY2" fmla="*/ 0 h 2176530"/>
              <a:gd name="connsiteX3" fmla="*/ 631066 w 5586038"/>
              <a:gd name="connsiteY3" fmla="*/ 2176530 h 2176530"/>
            </a:gdLst>
            <a:ahLst/>
            <a:cxnLst>
              <a:cxn ang="0">
                <a:pos x="connsiteX0" y="connsiteY0"/>
              </a:cxn>
              <a:cxn ang="0">
                <a:pos x="connsiteX1" y="connsiteY1"/>
              </a:cxn>
              <a:cxn ang="0">
                <a:pos x="connsiteX2" y="connsiteY2"/>
              </a:cxn>
              <a:cxn ang="0">
                <a:pos x="connsiteX3" y="connsiteY3"/>
              </a:cxn>
            </a:cxnLst>
            <a:rect l="l" t="t" r="r" b="b"/>
            <a:pathLst>
              <a:path w="5586038" h="2176530">
                <a:moveTo>
                  <a:pt x="631066" y="2176530"/>
                </a:moveTo>
                <a:lnTo>
                  <a:pt x="0" y="1562952"/>
                </a:lnTo>
                <a:lnTo>
                  <a:pt x="5586038" y="0"/>
                </a:lnTo>
                <a:lnTo>
                  <a:pt x="631066" y="217653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 xmlns:a16="http://schemas.microsoft.com/office/drawing/2014/main" id="{8866B150-E905-4F01-94CD-C072BD7DF66C}"/>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www.rajeshbhavsar.com | therjsir@gmail.com | +91 </a:t>
            </a:r>
            <a:r>
              <a:rPr lang="en-US" dirty="0" smtClean="0">
                <a:solidFill>
                  <a:prstClr val="white"/>
                </a:solidFill>
              </a:rPr>
              <a:t>77790 10101| +91 90816 28628</a:t>
            </a:r>
            <a:endParaRPr lang="en-IN" dirty="0"/>
          </a:p>
        </p:txBody>
      </p:sp>
      <p:sp>
        <p:nvSpPr>
          <p:cNvPr id="9" name="Rectangle 8"/>
          <p:cNvSpPr/>
          <p:nvPr/>
        </p:nvSpPr>
        <p:spPr>
          <a:xfrm rot="10800000" flipV="1">
            <a:off x="6864702" y="1073835"/>
            <a:ext cx="3620626" cy="3323987"/>
          </a:xfrm>
          <a:prstGeom prst="rect">
            <a:avLst/>
          </a:prstGeom>
        </p:spPr>
        <p:txBody>
          <a:bodyPr wrap="square">
            <a:spAutoFit/>
          </a:bodyPr>
          <a:lstStyle/>
          <a:p>
            <a:pPr algn="ctr"/>
            <a:r>
              <a:rPr lang="en-US" altLang="en-US" sz="2800" b="1" dirty="0">
                <a:solidFill>
                  <a:srgbClr val="595959"/>
                </a:solidFill>
                <a:latin typeface="Calibri" panose="020F0502020204030204" pitchFamily="34" charset="0"/>
                <a:cs typeface="Calibri" panose="020F0502020204030204" pitchFamily="34" charset="0"/>
              </a:rPr>
              <a:t>Founder | Instigator</a:t>
            </a: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r>
              <a:rPr lang="en-US" altLang="en-US" b="1" dirty="0">
                <a:solidFill>
                  <a:srgbClr val="C00000"/>
                </a:solidFill>
                <a:latin typeface="Calibri" panose="020F0502020204030204" pitchFamily="34" charset="0"/>
                <a:cs typeface="Calibri" panose="020F0502020204030204" pitchFamily="34" charset="0"/>
              </a:rPr>
              <a:t> </a:t>
            </a:r>
          </a:p>
          <a:p>
            <a:pPr algn="ctr"/>
            <a:endParaRPr lang="en-US" altLang="en-US" b="1" dirty="0">
              <a:solidFill>
                <a:srgbClr val="C00000"/>
              </a:solidFill>
              <a:latin typeface="Calibri" panose="020F0502020204030204" pitchFamily="34" charset="0"/>
              <a:cs typeface="Calibri" panose="020F0502020204030204" pitchFamily="34" charset="0"/>
            </a:endParaRPr>
          </a:p>
          <a:p>
            <a:pPr algn="ctr"/>
            <a:r>
              <a:rPr lang="en-US" altLang="en-US" b="1" dirty="0">
                <a:solidFill>
                  <a:srgbClr val="002060"/>
                </a:solidFill>
                <a:latin typeface="Calibri" panose="020F0502020204030204" pitchFamily="34" charset="0"/>
                <a:cs typeface="Calibri" panose="020F0502020204030204" pitchFamily="34" charset="0"/>
              </a:rPr>
              <a:t>  </a:t>
            </a:r>
          </a:p>
          <a:p>
            <a:pPr algn="ctr"/>
            <a:endParaRPr lang="en-US" altLang="en-US" b="1" dirty="0">
              <a:solidFill>
                <a:srgbClr val="002060"/>
              </a:solidFill>
              <a:latin typeface="Calibri" panose="020F0502020204030204" pitchFamily="34" charset="0"/>
              <a:cs typeface="Calibri" panose="020F0502020204030204" pitchFamily="34" charset="0"/>
            </a:endParaRPr>
          </a:p>
          <a:p>
            <a:pPr algn="ctr"/>
            <a:r>
              <a:rPr lang="en-US" altLang="en-US" sz="2800" b="1" dirty="0">
                <a:solidFill>
                  <a:srgbClr val="FF0000"/>
                </a:solidFill>
                <a:latin typeface="Calibri" panose="020F0502020204030204" pitchFamily="34" charset="0"/>
                <a:cs typeface="Calibri" panose="020F0502020204030204" pitchFamily="34" charset="0"/>
              </a:rPr>
              <a:t>RJ </a:t>
            </a:r>
            <a:r>
              <a:rPr lang="en-US" altLang="en-US" sz="2800" b="1" dirty="0" smtClean="0">
                <a:solidFill>
                  <a:srgbClr val="FF0000"/>
                </a:solidFill>
                <a:latin typeface="Calibri" panose="020F0502020204030204" pitchFamily="34" charset="0"/>
                <a:cs typeface="Calibri" panose="020F0502020204030204" pitchFamily="34" charset="0"/>
              </a:rPr>
              <a:t>Sir</a:t>
            </a:r>
            <a:endParaRPr lang="en-US" altLang="en-US" sz="2800" b="1" dirty="0">
              <a:solidFill>
                <a:srgbClr val="FF0000"/>
              </a:solidFill>
              <a:latin typeface="Calibri" panose="020F0502020204030204" pitchFamily="34" charset="0"/>
              <a:cs typeface="Calibri" panose="020F0502020204030204" pitchFamily="34" charset="0"/>
            </a:endParaRPr>
          </a:p>
          <a:p>
            <a:pPr algn="ctr"/>
            <a:r>
              <a:rPr lang="en-US" altLang="en-US" sz="2800" b="1" dirty="0" smtClean="0">
                <a:solidFill>
                  <a:srgbClr val="002060"/>
                </a:solidFill>
                <a:latin typeface="Calibri" panose="020F0502020204030204" pitchFamily="34" charset="0"/>
                <a:cs typeface="Calibri" panose="020F0502020204030204" pitchFamily="34" charset="0"/>
              </a:rPr>
              <a:t>(Mr. Rajesh </a:t>
            </a:r>
            <a:r>
              <a:rPr lang="en-US" altLang="en-US" sz="2800" b="1" dirty="0" err="1">
                <a:solidFill>
                  <a:srgbClr val="002060"/>
                </a:solidFill>
                <a:latin typeface="Calibri" panose="020F0502020204030204" pitchFamily="34" charset="0"/>
                <a:cs typeface="Calibri" panose="020F0502020204030204" pitchFamily="34" charset="0"/>
              </a:rPr>
              <a:t>Bhavsar</a:t>
            </a:r>
            <a:r>
              <a:rPr lang="en-US" altLang="en-US" sz="2800" b="1" dirty="0">
                <a:solidFill>
                  <a:srgbClr val="002060"/>
                </a:solidFill>
                <a:latin typeface="Calibri" panose="020F0502020204030204" pitchFamily="34" charset="0"/>
                <a:cs typeface="Calibri" panose="020F0502020204030204" pitchFamily="34" charset="0"/>
              </a:rPr>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25" y="-123264"/>
            <a:ext cx="6134030" cy="5897407"/>
          </a:xfrm>
          <a:prstGeom prst="rect">
            <a:avLst/>
          </a:prstGeom>
        </p:spPr>
      </p:pic>
      <p:sp>
        <p:nvSpPr>
          <p:cNvPr id="12" name="Right Triangle 11"/>
          <p:cNvSpPr/>
          <p:nvPr/>
        </p:nvSpPr>
        <p:spPr>
          <a:xfrm>
            <a:off x="-3596" y="5564931"/>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p:cNvSpPr/>
          <p:nvPr/>
        </p:nvSpPr>
        <p:spPr>
          <a:xfrm rot="2651041">
            <a:off x="261915" y="5052136"/>
            <a:ext cx="914400" cy="919941"/>
          </a:xfrm>
          <a:prstGeom prst="rtTriangle">
            <a:avLst/>
          </a:prstGeom>
          <a:solidFill>
            <a:srgbClr val="77C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p:cNvSpPr/>
          <p:nvPr/>
        </p:nvSpPr>
        <p:spPr>
          <a:xfrm rot="13448028">
            <a:off x="326932" y="5214276"/>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p:cNvSpPr/>
          <p:nvPr/>
        </p:nvSpPr>
        <p:spPr>
          <a:xfrm rot="2651041">
            <a:off x="285525" y="516625"/>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p:cNvSpPr/>
          <p:nvPr/>
        </p:nvSpPr>
        <p:spPr>
          <a:xfrm rot="13448028">
            <a:off x="350542" y="678765"/>
            <a:ext cx="914400"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p:cNvSpPr/>
          <p:nvPr/>
        </p:nvSpPr>
        <p:spPr>
          <a:xfrm rot="5400000">
            <a:off x="26380" y="36909"/>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8521" y="1490605"/>
            <a:ext cx="2667871" cy="2141093"/>
          </a:xfrm>
          <a:prstGeom prst="rect">
            <a:avLst/>
          </a:prstGeom>
        </p:spPr>
      </p:pic>
      <p:grpSp>
        <p:nvGrpSpPr>
          <p:cNvPr id="6" name="Group 5"/>
          <p:cNvGrpSpPr/>
          <p:nvPr/>
        </p:nvGrpSpPr>
        <p:grpSpPr>
          <a:xfrm>
            <a:off x="6349284" y="4336446"/>
            <a:ext cx="5782614" cy="3046988"/>
            <a:chOff x="5628068" y="1369386"/>
            <a:chExt cx="5747127" cy="3707726"/>
          </a:xfrm>
        </p:grpSpPr>
        <p:sp>
          <p:nvSpPr>
            <p:cNvPr id="7" name="Rectangle 6"/>
            <p:cNvSpPr/>
            <p:nvPr/>
          </p:nvSpPr>
          <p:spPr>
            <a:xfrm>
              <a:off x="5628068" y="1807083"/>
              <a:ext cx="5747127" cy="1460620"/>
            </a:xfrm>
            <a:prstGeom prst="rect">
              <a:avLst/>
            </a:prstGeom>
          </p:spPr>
          <p:txBody>
            <a:bodyPr wrap="square">
              <a:spAutoFit/>
            </a:bodyPr>
            <a:lstStyle/>
            <a:p>
              <a:pPr algn="ctr">
                <a:defRPr/>
              </a:pPr>
              <a:r>
                <a:rPr lang="en-US" sz="3600" b="1" dirty="0">
                  <a:solidFill>
                    <a:schemeClr val="accent1"/>
                  </a:solidFill>
                  <a:latin typeface="Calibri" panose="020F0502020204030204" pitchFamily="34" charset="0"/>
                  <a:cs typeface="Calibri" panose="020F0502020204030204" pitchFamily="34" charset="0"/>
                </a:rPr>
                <a:t>      don’t fail,</a:t>
              </a:r>
            </a:p>
            <a:p>
              <a:pPr algn="ctr">
                <a:defRPr/>
              </a:pPr>
              <a:r>
                <a:rPr lang="en-US" sz="3600" b="1" dirty="0">
                  <a:solidFill>
                    <a:srgbClr val="FF0000"/>
                  </a:solidFill>
                  <a:latin typeface="Calibri" panose="020F0502020204030204" pitchFamily="34" charset="0"/>
                  <a:cs typeface="Calibri" panose="020F0502020204030204" pitchFamily="34" charset="0"/>
                </a:rPr>
                <a:t>        </a:t>
              </a:r>
            </a:p>
          </p:txBody>
        </p:sp>
        <p:sp>
          <p:nvSpPr>
            <p:cNvPr id="4" name="Rectangle 3"/>
            <p:cNvSpPr/>
            <p:nvPr/>
          </p:nvSpPr>
          <p:spPr>
            <a:xfrm>
              <a:off x="5943791" y="1369386"/>
              <a:ext cx="2180967" cy="3707726"/>
            </a:xfrm>
            <a:prstGeom prst="rect">
              <a:avLst/>
            </a:prstGeom>
          </p:spPr>
          <p:txBody>
            <a:bodyPr wrap="square">
              <a:spAutoFit/>
            </a:bodyPr>
            <a:lstStyle/>
            <a:p>
              <a:r>
                <a:rPr lang="en-US" sz="9600" b="1" dirty="0">
                  <a:latin typeface="Calibri" panose="020F0502020204030204" pitchFamily="34" charset="0"/>
                  <a:cs typeface="Calibri" panose="020F0502020204030204" pitchFamily="34" charset="0"/>
                </a:rPr>
                <a:t>You</a:t>
              </a:r>
            </a:p>
            <a:p>
              <a:endParaRPr lang="en-US" sz="9600" dirty="0"/>
            </a:p>
          </p:txBody>
        </p:sp>
        <p:sp>
          <p:nvSpPr>
            <p:cNvPr id="5" name="Rectangle 4"/>
            <p:cNvSpPr/>
            <p:nvPr/>
          </p:nvSpPr>
          <p:spPr>
            <a:xfrm flipH="1">
              <a:off x="6862214" y="2260574"/>
              <a:ext cx="3168998" cy="711583"/>
            </a:xfrm>
            <a:prstGeom prst="rect">
              <a:avLst/>
            </a:prstGeom>
          </p:spPr>
          <p:txBody>
            <a:bodyPr wrap="square">
              <a:spAutoFit/>
            </a:bodyPr>
            <a:lstStyle/>
            <a:p>
              <a:pPr algn="ctr">
                <a:defRPr/>
              </a:pPr>
              <a:r>
                <a:rPr lang="en-US" sz="3200" b="1" dirty="0">
                  <a:solidFill>
                    <a:srgbClr val="FF0000"/>
                  </a:solidFill>
                  <a:latin typeface="Calibri" panose="020F0502020204030204" pitchFamily="34" charset="0"/>
                  <a:cs typeface="Calibri" panose="020F0502020204030204" pitchFamily="34" charset="0"/>
                </a:rPr>
                <a:t> give up</a:t>
              </a:r>
            </a:p>
          </p:txBody>
        </p:sp>
      </p:grpSp>
    </p:spTree>
    <p:extLst>
      <p:ext uri="{BB962C8B-B14F-4D97-AF65-F5344CB8AC3E}">
        <p14:creationId xmlns:p14="http://schemas.microsoft.com/office/powerpoint/2010/main" val="804089789"/>
      </p:ext>
    </p:extLst>
  </p:cSld>
  <p:clrMapOvr>
    <a:masterClrMapping/>
  </p:clrMapOvr>
  <p:transition spd="med" advTm="7000">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3981" y="3369424"/>
            <a:ext cx="12243963" cy="3261791"/>
          </a:xfrm>
          <a:prstGeom prst="rect">
            <a:avLst/>
          </a:prstGeom>
        </p:spPr>
      </p:pic>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975" y="2192965"/>
            <a:ext cx="2098530" cy="2991571"/>
          </a:xfrm>
          <a:prstGeom prst="rect">
            <a:avLst/>
          </a:prstGeom>
        </p:spPr>
      </p:pic>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595" y="1528443"/>
            <a:ext cx="2098530" cy="2991571"/>
          </a:xfrm>
          <a:prstGeom prst="rect">
            <a:avLst/>
          </a:prstGeom>
        </p:spPr>
      </p:pic>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7793" y="878045"/>
            <a:ext cx="2098530" cy="2991571"/>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2929" y="1468176"/>
            <a:ext cx="2098530" cy="2991571"/>
          </a:xfrm>
          <a:prstGeom prst="rect">
            <a:avLst/>
          </a:prstGeom>
        </p:spPr>
      </p:pic>
      <p:sp>
        <p:nvSpPr>
          <p:cNvPr id="24" name="Rectangle 23">
            <a:extLst>
              <a:ext uri="{FF2B5EF4-FFF2-40B4-BE49-F238E27FC236}">
                <a16:creationId xmlns="" xmlns:a16="http://schemas.microsoft.com/office/drawing/2014/main" id="{8866B150-E905-4F01-94CD-C072BD7DF66C}"/>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www.rajeshbhavsar.com | therjsir@gmail.com | +91 </a:t>
            </a:r>
            <a:r>
              <a:rPr lang="en-US" dirty="0" smtClean="0">
                <a:solidFill>
                  <a:prstClr val="white"/>
                </a:solidFill>
              </a:rPr>
              <a:t>77790 10101| +91 90816 28628</a:t>
            </a:r>
            <a:endParaRPr lang="en-IN" dirty="0"/>
          </a:p>
        </p:txBody>
      </p:sp>
      <p:sp>
        <p:nvSpPr>
          <p:cNvPr id="33" name="Right Triangle 32"/>
          <p:cNvSpPr/>
          <p:nvPr/>
        </p:nvSpPr>
        <p:spPr>
          <a:xfrm rot="2651041">
            <a:off x="272748" y="502488"/>
            <a:ext cx="914400"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p:cNvSpPr/>
          <p:nvPr/>
        </p:nvSpPr>
        <p:spPr>
          <a:xfrm rot="13448028">
            <a:off x="337765" y="664628"/>
            <a:ext cx="914400"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p:cNvSpPr/>
          <p:nvPr/>
        </p:nvSpPr>
        <p:spPr>
          <a:xfrm rot="5400000">
            <a:off x="724" y="-2986"/>
            <a:ext cx="914400" cy="919941"/>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rot="18734832" flipH="1">
            <a:off x="10901137" y="548468"/>
            <a:ext cx="1030328" cy="919941"/>
          </a:xfrm>
          <a:prstGeom prst="rtTriangle">
            <a:avLst/>
          </a:prstGeom>
          <a:solidFill>
            <a:srgbClr val="F59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7895976" flipH="1">
            <a:off x="10837907" y="735395"/>
            <a:ext cx="1030328" cy="919941"/>
          </a:xfrm>
          <a:prstGeom prst="rtTriangle">
            <a:avLst/>
          </a:prstGeom>
          <a:solidFill>
            <a:srgbClr val="9A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p:cNvSpPr/>
          <p:nvPr/>
        </p:nvSpPr>
        <p:spPr>
          <a:xfrm rot="16200000" flipH="1">
            <a:off x="11224497" y="-61301"/>
            <a:ext cx="914400" cy="1036572"/>
          </a:xfrm>
          <a:prstGeom prst="rtTriangle">
            <a:avLst/>
          </a:prstGeom>
          <a:solidFill>
            <a:srgbClr val="DC6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5611" y="1698161"/>
            <a:ext cx="1033006" cy="1458153"/>
          </a:xfrm>
          <a:prstGeom prst="rect">
            <a:avLst/>
          </a:prstGeom>
        </p:spPr>
      </p:pic>
      <p:sp>
        <p:nvSpPr>
          <p:cNvPr id="30" name="Rounded Rectangle 29"/>
          <p:cNvSpPr/>
          <p:nvPr/>
        </p:nvSpPr>
        <p:spPr>
          <a:xfrm>
            <a:off x="1182177" y="3006113"/>
            <a:ext cx="1850375" cy="740087"/>
          </a:xfrm>
          <a:prstGeom prst="roundRect">
            <a:avLst/>
          </a:prstGeom>
          <a:ln w="28575">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C00000"/>
                </a:solidFill>
              </a:rPr>
              <a:t>COACHING</a:t>
            </a:r>
          </a:p>
          <a:p>
            <a:pPr algn="ctr"/>
            <a:r>
              <a:rPr lang="en-US" sz="1400" b="1" dirty="0"/>
              <a:t>www.racevarsity.com+91 76009 09090</a:t>
            </a:r>
          </a:p>
        </p:txBody>
      </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8301" y="1669684"/>
            <a:ext cx="1332759" cy="455329"/>
          </a:xfrm>
          <a:prstGeom prst="rect">
            <a:avLst/>
          </a:prstGeom>
        </p:spPr>
      </p:pic>
      <p:sp>
        <p:nvSpPr>
          <p:cNvPr id="36" name="Rounded Rectangle 35"/>
          <p:cNvSpPr/>
          <p:nvPr/>
        </p:nvSpPr>
        <p:spPr>
          <a:xfrm>
            <a:off x="3616997" y="2281260"/>
            <a:ext cx="1931729" cy="761059"/>
          </a:xfrm>
          <a:prstGeom prst="roundRect">
            <a:avLst/>
          </a:prstGeom>
          <a:ln w="28575">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solidFill>
                  <a:srgbClr val="C00000"/>
                </a:solidFill>
              </a:rPr>
              <a:t>PLACEMENT</a:t>
            </a:r>
            <a:endParaRPr lang="en-US" sz="2000" b="1" dirty="0">
              <a:solidFill>
                <a:srgbClr val="C00000"/>
              </a:solidFill>
            </a:endParaRPr>
          </a:p>
          <a:p>
            <a:pPr algn="ctr"/>
            <a:r>
              <a:rPr lang="en-US" sz="1400" b="1" dirty="0"/>
              <a:t>www.irojgar.com</a:t>
            </a:r>
          </a:p>
          <a:p>
            <a:pPr algn="ctr"/>
            <a:r>
              <a:rPr lang="en-US" sz="1400" b="1" dirty="0"/>
              <a:t>+91  77790 10101</a:t>
            </a:r>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9657" y="2095405"/>
            <a:ext cx="1292930" cy="721715"/>
          </a:xfrm>
          <a:prstGeom prst="rect">
            <a:avLst/>
          </a:prstGeom>
        </p:spPr>
      </p:pic>
      <p:sp>
        <p:nvSpPr>
          <p:cNvPr id="40" name="Rounded Rectangle 39"/>
          <p:cNvSpPr/>
          <p:nvPr/>
        </p:nvSpPr>
        <p:spPr>
          <a:xfrm>
            <a:off x="6419036" y="2978714"/>
            <a:ext cx="1715042" cy="743219"/>
          </a:xfrm>
          <a:prstGeom prst="roundRect">
            <a:avLst/>
          </a:prstGeom>
          <a:ln w="19050">
            <a:solidFill>
              <a:schemeClr val="bg1">
                <a:lumMod val="8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rPr>
              <a:t>IMMIGRATION</a:t>
            </a:r>
          </a:p>
          <a:p>
            <a:pPr algn="ctr"/>
            <a:r>
              <a:rPr lang="en-US" sz="1400" b="1" dirty="0"/>
              <a:t>www.goforen.com</a:t>
            </a:r>
          </a:p>
          <a:p>
            <a:pPr algn="ctr"/>
            <a:r>
              <a:rPr lang="en-US" sz="1400" b="1" dirty="0"/>
              <a:t>+91 76000 14090   </a:t>
            </a:r>
          </a:p>
        </p:txBody>
      </p:sp>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82178" y="2779538"/>
            <a:ext cx="770124" cy="770124"/>
          </a:xfrm>
          <a:prstGeom prst="rect">
            <a:avLst/>
          </a:prstGeom>
        </p:spPr>
      </p:pic>
      <p:sp>
        <p:nvSpPr>
          <p:cNvPr id="42" name="Rounded Rectangle 41"/>
          <p:cNvSpPr/>
          <p:nvPr/>
        </p:nvSpPr>
        <p:spPr>
          <a:xfrm>
            <a:off x="8796269" y="3727231"/>
            <a:ext cx="1819290" cy="714623"/>
          </a:xfrm>
          <a:prstGeom prst="roundRect">
            <a:avLst/>
          </a:prstGeom>
          <a:solidFill>
            <a:schemeClr val="bg1">
              <a:lumMod val="95000"/>
            </a:schemeClr>
          </a:solidFill>
          <a:ln w="12700">
            <a:solidFill>
              <a:schemeClr val="bg1">
                <a:lumMod val="75000"/>
              </a:schemeClr>
            </a:solidFill>
          </a:ln>
          <a:effectLst>
            <a:outerShdw blurRad="76200" dir="18900000" sy="23000" kx="-1200000" algn="bl" rotWithShape="0">
              <a:prstClr val="black">
                <a:alpha val="20000"/>
              </a:prstClr>
            </a:outerShd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rPr>
              <a:t>CO-WORKING</a:t>
            </a:r>
          </a:p>
          <a:p>
            <a:pPr algn="ctr"/>
            <a:r>
              <a:rPr lang="en-US" sz="1400" b="1"/>
              <a:t>www.careeriaa.com+91 </a:t>
            </a:r>
            <a:r>
              <a:rPr lang="en-US" sz="1400" b="1" smtClean="0"/>
              <a:t>85111 10221</a:t>
            </a:r>
            <a:endParaRPr lang="en-US" sz="1400" b="1" dirty="0"/>
          </a:p>
        </p:txBody>
      </p:sp>
      <p:pic>
        <p:nvPicPr>
          <p:cNvPr id="44" name="Picture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2552" y="4957780"/>
            <a:ext cx="1509703" cy="1211608"/>
          </a:xfrm>
          <a:prstGeom prst="rect">
            <a:avLst/>
          </a:prstGeom>
        </p:spPr>
      </p:pic>
      <p:sp>
        <p:nvSpPr>
          <p:cNvPr id="3" name="Rectangle 2"/>
          <p:cNvSpPr/>
          <p:nvPr/>
        </p:nvSpPr>
        <p:spPr>
          <a:xfrm>
            <a:off x="3266613" y="6086479"/>
            <a:ext cx="1137964" cy="369332"/>
          </a:xfrm>
          <a:prstGeom prst="rect">
            <a:avLst/>
          </a:prstGeom>
        </p:spPr>
        <p:txBody>
          <a:bodyPr wrap="square">
            <a:spAutoFit/>
          </a:bodyPr>
          <a:lstStyle/>
          <a:p>
            <a:pPr algn="ctr"/>
            <a:r>
              <a:rPr lang="en-US" altLang="en-US" b="1" dirty="0">
                <a:solidFill>
                  <a:schemeClr val="tx1">
                    <a:lumMod val="65000"/>
                    <a:lumOff val="35000"/>
                  </a:schemeClr>
                </a:solidFill>
                <a:latin typeface="Calibri" panose="020F0502020204030204" pitchFamily="34" charset="0"/>
                <a:cs typeface="Calibri" panose="020F0502020204030204" pitchFamily="34" charset="0"/>
              </a:rPr>
              <a:t>RJ sir</a:t>
            </a:r>
          </a:p>
        </p:txBody>
      </p:sp>
      <p:sp>
        <p:nvSpPr>
          <p:cNvPr id="5" name="Rectangle 4"/>
          <p:cNvSpPr/>
          <p:nvPr/>
        </p:nvSpPr>
        <p:spPr>
          <a:xfrm>
            <a:off x="3616997" y="5313301"/>
            <a:ext cx="5964885" cy="954107"/>
          </a:xfrm>
          <a:prstGeom prst="rect">
            <a:avLst/>
          </a:prstGeom>
        </p:spPr>
        <p:txBody>
          <a:bodyPr wrap="square">
            <a:spAutoFit/>
          </a:bodyPr>
          <a:lstStyle/>
          <a:p>
            <a:pPr algn="ctr"/>
            <a:r>
              <a:rPr lang="en-US" sz="2800" b="1" dirty="0">
                <a:solidFill>
                  <a:srgbClr val="B56363"/>
                </a:solidFill>
              </a:rPr>
              <a:t>CAREER OPPORTUNITIES </a:t>
            </a:r>
          </a:p>
          <a:p>
            <a:pPr algn="ctr"/>
            <a:r>
              <a:rPr lang="en-US" sz="2800" b="1" dirty="0">
                <a:solidFill>
                  <a:srgbClr val="B56363"/>
                </a:solidFill>
              </a:rPr>
              <a:t>FOR YOUTH </a:t>
            </a:r>
          </a:p>
        </p:txBody>
      </p:sp>
      <p:sp>
        <p:nvSpPr>
          <p:cNvPr id="7" name="Chevron 6"/>
          <p:cNvSpPr/>
          <p:nvPr/>
        </p:nvSpPr>
        <p:spPr>
          <a:xfrm>
            <a:off x="193060" y="3957941"/>
            <a:ext cx="425003" cy="501806"/>
          </a:xfrm>
          <a:prstGeom prst="chevron">
            <a:avLst/>
          </a:prstGeom>
          <a:solidFill>
            <a:srgbClr val="B31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Pentagon 7"/>
          <p:cNvSpPr/>
          <p:nvPr/>
        </p:nvSpPr>
        <p:spPr>
          <a:xfrm>
            <a:off x="81504" y="4520013"/>
            <a:ext cx="1002771" cy="664523"/>
          </a:xfrm>
          <a:prstGeom prst="homePlate">
            <a:avLst/>
          </a:prstGeom>
          <a:solidFill>
            <a:srgbClr val="2451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Since 2006</a:t>
            </a:r>
          </a:p>
        </p:txBody>
      </p:sp>
    </p:spTree>
    <p:extLst>
      <p:ext uri="{BB962C8B-B14F-4D97-AF65-F5344CB8AC3E}">
        <p14:creationId xmlns:p14="http://schemas.microsoft.com/office/powerpoint/2010/main" val="2479959496"/>
      </p:ext>
    </p:extLst>
  </p:cSld>
  <p:clrMapOvr>
    <a:masterClrMapping/>
  </p:clrMapOvr>
  <p:transition spd="med" advTm="7000">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wsj.net/public/resources/images/BN-OX655_Hiring_P_201607141655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355"/>
            <a:ext cx="12180053" cy="6467138"/>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6" name="TextBox 3"/>
          <p:cNvSpPr txBox="1">
            <a:spLocks noChangeArrowheads="1"/>
          </p:cNvSpPr>
          <p:nvPr/>
        </p:nvSpPr>
        <p:spPr bwMode="auto">
          <a:xfrm>
            <a:off x="1944960" y="352300"/>
            <a:ext cx="8229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1" hangingPunct="1"/>
            <a:r>
              <a:rPr lang="en-IN" altLang="en-US" sz="4000" b="1" dirty="0">
                <a:solidFill>
                  <a:srgbClr val="C00000"/>
                </a:solidFill>
              </a:rPr>
              <a:t>Employability Preparedness :</a:t>
            </a:r>
            <a:r>
              <a:rPr lang="gu-IN" altLang="en-US" sz="4000" b="1" dirty="0">
                <a:solidFill>
                  <a:srgbClr val="C00000"/>
                </a:solidFill>
              </a:rPr>
              <a:t> </a:t>
            </a:r>
          </a:p>
          <a:p>
            <a:pPr algn="ctr" eaLnBrk="1" hangingPunct="1"/>
            <a:r>
              <a:rPr lang="gu-IN" altLang="en-US" sz="4000" b="1" dirty="0">
                <a:solidFill>
                  <a:srgbClr val="C00000"/>
                </a:solidFill>
              </a:rPr>
              <a:t>આપણી રોજગાર યોગ્યતા....... </a:t>
            </a:r>
            <a:endParaRPr lang="en-US" altLang="en-US" sz="4000" b="1" dirty="0">
              <a:solidFill>
                <a:srgbClr val="C00000"/>
              </a:solidFill>
            </a:endParaRPr>
          </a:p>
        </p:txBody>
      </p:sp>
    </p:spTree>
    <p:extLst>
      <p:ext uri="{BB962C8B-B14F-4D97-AF65-F5344CB8AC3E}">
        <p14:creationId xmlns:p14="http://schemas.microsoft.com/office/powerpoint/2010/main" val="664814988"/>
      </p:ext>
    </p:extLst>
  </p:cSld>
  <p:clrMapOvr>
    <a:masterClrMapping/>
  </p:clrMapOvr>
  <p:transition spd="med" advTm="7000">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d-business-man-presenting-concept-agenda-white-background-36110030.jpg"/>
          <p:cNvPicPr>
            <a:picLocks noChangeAspect="1"/>
          </p:cNvPicPr>
          <p:nvPr/>
        </p:nvPicPr>
        <p:blipFill rotWithShape="1">
          <a:blip r:embed="rId2">
            <a:extLst>
              <a:ext uri="{28A0092B-C50C-407E-A947-70E740481C1C}">
                <a14:useLocalDpi xmlns:a14="http://schemas.microsoft.com/office/drawing/2010/main" val="0"/>
              </a:ext>
            </a:extLst>
          </a:blip>
          <a:srcRect b="5453"/>
          <a:stretch/>
        </p:blipFill>
        <p:spPr bwMode="auto">
          <a:xfrm>
            <a:off x="991818" y="1550406"/>
            <a:ext cx="3988636" cy="377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303" y="6471391"/>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047344" y="211709"/>
            <a:ext cx="3897444" cy="732671"/>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bg1"/>
              </a:solidFill>
            </a:endParaRPr>
          </a:p>
          <a:p>
            <a:pPr algn="ctr"/>
            <a:r>
              <a:rPr lang="en-US" sz="2800" b="1" dirty="0" smtClean="0">
                <a:solidFill>
                  <a:schemeClr val="bg1"/>
                </a:solidFill>
                <a:latin typeface="Cambria" pitchFamily="18" charset="0"/>
              </a:rPr>
              <a:t>SEQUENCE</a:t>
            </a:r>
            <a:endParaRPr lang="en-US" sz="2800" b="1" dirty="0">
              <a:solidFill>
                <a:schemeClr val="bg1"/>
              </a:solidFill>
              <a:latin typeface="Cambria" pitchFamily="18" charset="0"/>
            </a:endParaRPr>
          </a:p>
          <a:p>
            <a:pPr algn="ctr"/>
            <a:endParaRPr lang="en-IN" dirty="0"/>
          </a:p>
        </p:txBody>
      </p:sp>
      <p:sp>
        <p:nvSpPr>
          <p:cNvPr id="16" name="TextBox 15"/>
          <p:cNvSpPr txBox="1"/>
          <p:nvPr/>
        </p:nvSpPr>
        <p:spPr>
          <a:xfrm>
            <a:off x="5050410" y="1219200"/>
            <a:ext cx="6477000" cy="4524375"/>
          </a:xfrm>
          <a:prstGeom prst="rect">
            <a:avLst/>
          </a:prstGeom>
          <a:noFill/>
        </p:spPr>
        <p:txBody>
          <a:bodyPr>
            <a:spAutoFit/>
          </a:bodyPr>
          <a:lstStyle/>
          <a:p>
            <a:pPr marL="344488" indent="-344488" eaLnBrk="1" fontAlgn="auto" hangingPunct="1">
              <a:spcBef>
                <a:spcPts val="0"/>
              </a:spcBef>
              <a:spcAft>
                <a:spcPts val="0"/>
              </a:spcAft>
              <a:buFont typeface="Wingdings" pitchFamily="2" charset="2"/>
              <a:buChar char="§"/>
              <a:defRPr/>
            </a:pPr>
            <a:r>
              <a:rPr lang="en-US" sz="2400" dirty="0">
                <a:solidFill>
                  <a:srgbClr val="002060"/>
                </a:solidFill>
                <a:latin typeface="+mn-lt"/>
              </a:rPr>
              <a:t>About RJ sir and creation of iROJGAR</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Vision, Mission &amp; Values of iROJGAR</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Organizational Tree</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Student’s perception of employment</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Process flowchart for Job seeker to get a job</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Level of jobs and Salary offered</a:t>
            </a:r>
          </a:p>
          <a:p>
            <a:pPr marL="344488" indent="-344488" algn="just" eaLnBrk="1" fontAlgn="auto" hangingPunct="1">
              <a:spcBef>
                <a:spcPts val="0"/>
              </a:spcBef>
              <a:spcAft>
                <a:spcPts val="0"/>
              </a:spcAft>
              <a:buFont typeface="Wingdings" pitchFamily="2" charset="2"/>
              <a:buChar char="§"/>
              <a:defRPr/>
            </a:pPr>
            <a:r>
              <a:rPr lang="en-IN" sz="2400" dirty="0">
                <a:solidFill>
                  <a:schemeClr val="tx2">
                    <a:lumMod val="75000"/>
                  </a:schemeClr>
                </a:solidFill>
                <a:latin typeface="+mn-lt"/>
              </a:rPr>
              <a:t>Success stories</a:t>
            </a:r>
            <a:endParaRPr lang="en-US" sz="2400" dirty="0">
              <a:solidFill>
                <a:schemeClr val="tx2">
                  <a:lumMod val="75000"/>
                </a:schemeClr>
              </a:solidFill>
              <a:latin typeface="+mn-lt"/>
            </a:endParaRP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Benefits to registered Job seekers </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Industries we focus on for job seekers </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Services offered by iROJGAR </a:t>
            </a:r>
          </a:p>
          <a:p>
            <a:pPr marL="344488" indent="-344488" algn="just" eaLnBrk="1" fontAlgn="auto" hangingPunct="1">
              <a:spcBef>
                <a:spcPts val="0"/>
              </a:spcBef>
              <a:spcAft>
                <a:spcPts val="0"/>
              </a:spcAft>
              <a:buFont typeface="Wingdings" pitchFamily="2" charset="2"/>
              <a:buChar char="§"/>
              <a:defRPr/>
            </a:pPr>
            <a:r>
              <a:rPr lang="en-US" sz="2400" dirty="0">
                <a:solidFill>
                  <a:schemeClr val="tx2">
                    <a:lumMod val="75000"/>
                  </a:schemeClr>
                </a:solidFill>
                <a:latin typeface="+mn-lt"/>
              </a:rPr>
              <a:t>Our commitment towards job seekers</a:t>
            </a:r>
          </a:p>
          <a:p>
            <a:pPr marL="344488" indent="-344488" algn="just" eaLnBrk="1" fontAlgn="auto" hangingPunct="1">
              <a:spcBef>
                <a:spcPts val="0"/>
              </a:spcBef>
              <a:spcAft>
                <a:spcPts val="0"/>
              </a:spcAft>
              <a:buFont typeface="Wingdings" pitchFamily="2" charset="2"/>
              <a:buChar char="§"/>
              <a:defRPr/>
            </a:pPr>
            <a:r>
              <a:rPr lang="en-US" sz="2400" dirty="0">
                <a:solidFill>
                  <a:srgbClr val="FF0000"/>
                </a:solidFill>
                <a:latin typeface="+mn-lt"/>
              </a:rPr>
              <a:t>Contact us </a:t>
            </a:r>
          </a:p>
        </p:txBody>
      </p:sp>
    </p:spTree>
    <p:extLst>
      <p:ext uri="{BB962C8B-B14F-4D97-AF65-F5344CB8AC3E}">
        <p14:creationId xmlns:p14="http://schemas.microsoft.com/office/powerpoint/2010/main" val="1929290838"/>
      </p:ext>
    </p:extLst>
  </p:cSld>
  <p:clrMapOvr>
    <a:masterClrMapping/>
  </p:clrMapOvr>
  <p:transition spd="med" advTm="7000">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about_u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1618" y="1437713"/>
            <a:ext cx="3807516" cy="452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a16="http://schemas.microsoft.com/office/drawing/2014/main" xmlns=""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a16="http://schemas.microsoft.com/office/drawing/2014/main" xmlns=""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a16="http://schemas.microsoft.com/office/drawing/2014/main" xmlns=""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a16="http://schemas.microsoft.com/office/drawing/2014/main" xmlns=""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a16="http://schemas.microsoft.com/office/drawing/2014/main" xmlns=""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a:t>
            </a:r>
            <a:r>
              <a:rPr lang="en-US" dirty="0" smtClean="0">
                <a:solidFill>
                  <a:prstClr val="white"/>
                </a:solidFill>
              </a:rPr>
              <a:t>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a16="http://schemas.microsoft.com/office/drawing/2014/main" xmlns=""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a16="http://schemas.microsoft.com/office/drawing/2014/main" xmlns=""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a16="http://schemas.microsoft.com/office/drawing/2014/main" xmlns=""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227226" y="211709"/>
            <a:ext cx="347771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ABOUT US</a:t>
            </a:r>
            <a:endParaRPr lang="en-IN" sz="2800" b="1" dirty="0">
              <a:latin typeface="Cambria" pitchFamily="18" charset="0"/>
            </a:endParaRPr>
          </a:p>
        </p:txBody>
      </p:sp>
      <p:sp>
        <p:nvSpPr>
          <p:cNvPr id="14" name="TextBox 13"/>
          <p:cNvSpPr txBox="1"/>
          <p:nvPr/>
        </p:nvSpPr>
        <p:spPr>
          <a:xfrm>
            <a:off x="4117280" y="1903740"/>
            <a:ext cx="6477000" cy="3786188"/>
          </a:xfrm>
          <a:prstGeom prst="rect">
            <a:avLst/>
          </a:prstGeom>
          <a:noFill/>
        </p:spPr>
        <p:txBody>
          <a:bodyPr>
            <a:spAutoFit/>
          </a:bodyPr>
          <a:lstStyle/>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Founded</a:t>
            </a:r>
            <a:r>
              <a:rPr lang="en-US" sz="2400" dirty="0">
                <a:solidFill>
                  <a:schemeClr val="tx2">
                    <a:lumMod val="75000"/>
                  </a:schemeClr>
                </a:solidFill>
                <a:latin typeface="+mn-lt"/>
              </a:rPr>
              <a:t> by Mr. Rajesh Bhavsar (a technocrat and mentor) in 2015. Currently having a workforce of more than </a:t>
            </a:r>
            <a:r>
              <a:rPr lang="en-US" sz="2400" dirty="0" smtClean="0">
                <a:solidFill>
                  <a:schemeClr val="tx2">
                    <a:lumMod val="75000"/>
                  </a:schemeClr>
                </a:solidFill>
                <a:latin typeface="+mn-lt"/>
              </a:rPr>
              <a:t>20 </a:t>
            </a:r>
            <a:r>
              <a:rPr lang="en-US" sz="2400" dirty="0">
                <a:solidFill>
                  <a:schemeClr val="tx2">
                    <a:lumMod val="75000"/>
                  </a:schemeClr>
                </a:solidFill>
                <a:latin typeface="+mn-lt"/>
              </a:rPr>
              <a:t>people. </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Parent company </a:t>
            </a:r>
            <a:r>
              <a:rPr lang="en-US" sz="2400" dirty="0">
                <a:solidFill>
                  <a:schemeClr val="tx2">
                    <a:lumMod val="75000"/>
                  </a:schemeClr>
                </a:solidFill>
                <a:latin typeface="+mn-lt"/>
              </a:rPr>
              <a:t>– RACE - has roots in academics and coaching for the last </a:t>
            </a:r>
            <a:r>
              <a:rPr lang="en-US" sz="2400" dirty="0" smtClean="0">
                <a:solidFill>
                  <a:schemeClr val="tx2">
                    <a:lumMod val="75000"/>
                  </a:schemeClr>
                </a:solidFill>
                <a:latin typeface="+mn-lt"/>
              </a:rPr>
              <a:t>18 </a:t>
            </a:r>
            <a:r>
              <a:rPr lang="en-US" sz="2400" dirty="0">
                <a:solidFill>
                  <a:schemeClr val="tx2">
                    <a:lumMod val="75000"/>
                  </a:schemeClr>
                </a:solidFill>
                <a:latin typeface="+mn-lt"/>
              </a:rPr>
              <a:t>years.</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Headquartered</a:t>
            </a:r>
            <a:r>
              <a:rPr lang="en-US" sz="2400" dirty="0">
                <a:solidFill>
                  <a:schemeClr val="tx2">
                    <a:lumMod val="75000"/>
                  </a:schemeClr>
                </a:solidFill>
                <a:latin typeface="+mn-lt"/>
              </a:rPr>
              <a:t> in Surat, South Gujarat. Operating majorly for South Gujarat. </a:t>
            </a:r>
          </a:p>
          <a:p>
            <a:pPr marL="404813" indent="-404813" algn="just" eaLnBrk="1" fontAlgn="auto" hangingPunct="1">
              <a:spcBef>
                <a:spcPts val="0"/>
              </a:spcBef>
              <a:spcAft>
                <a:spcPts val="0"/>
              </a:spcAft>
              <a:buFont typeface="Arial" pitchFamily="34" charset="0"/>
              <a:buChar char="•"/>
              <a:defRPr/>
            </a:pPr>
            <a:r>
              <a:rPr lang="en-US" sz="2400" dirty="0">
                <a:solidFill>
                  <a:schemeClr val="accent2"/>
                </a:solidFill>
                <a:latin typeface="+mn-lt"/>
              </a:rPr>
              <a:t>Currently</a:t>
            </a:r>
            <a:r>
              <a:rPr lang="en-US" sz="2400" dirty="0">
                <a:solidFill>
                  <a:schemeClr val="tx2">
                    <a:lumMod val="75000"/>
                  </a:schemeClr>
                </a:solidFill>
                <a:latin typeface="+mn-lt"/>
              </a:rPr>
              <a:t> </a:t>
            </a:r>
            <a:r>
              <a:rPr lang="en-US" sz="2400" dirty="0" smtClean="0">
                <a:solidFill>
                  <a:schemeClr val="tx2">
                    <a:lumMod val="75000"/>
                  </a:schemeClr>
                </a:solidFill>
                <a:latin typeface="+mn-lt"/>
              </a:rPr>
              <a:t>500</a:t>
            </a:r>
            <a:r>
              <a:rPr lang="en-US" sz="2400" dirty="0">
                <a:solidFill>
                  <a:schemeClr val="tx2">
                    <a:lumMod val="75000"/>
                  </a:schemeClr>
                </a:solidFill>
                <a:latin typeface="+mn-lt"/>
              </a:rPr>
              <a:t>+ clientele. Regularly placing more than </a:t>
            </a:r>
            <a:r>
              <a:rPr lang="en-US" sz="2400" dirty="0" smtClean="0">
                <a:solidFill>
                  <a:schemeClr val="tx2">
                    <a:lumMod val="75000"/>
                  </a:schemeClr>
                </a:solidFill>
                <a:latin typeface="+mn-lt"/>
              </a:rPr>
              <a:t>50+ </a:t>
            </a:r>
            <a:r>
              <a:rPr lang="en-US" sz="2400" dirty="0">
                <a:solidFill>
                  <a:schemeClr val="tx2">
                    <a:lumMod val="75000"/>
                  </a:schemeClr>
                </a:solidFill>
                <a:latin typeface="+mn-lt"/>
              </a:rPr>
              <a:t>candidates in private jobs every months.  </a:t>
            </a:r>
          </a:p>
        </p:txBody>
      </p:sp>
    </p:spTree>
    <p:extLst>
      <p:ext uri="{BB962C8B-B14F-4D97-AF65-F5344CB8AC3E}">
        <p14:creationId xmlns:p14="http://schemas.microsoft.com/office/powerpoint/2010/main" val="2926514759"/>
      </p:ext>
    </p:extLst>
  </p:cSld>
  <p:clrMapOvr>
    <a:masterClrMapping/>
  </p:clrMapOvr>
  <p:transition spd="med" advTm="7000">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469229" y="211708"/>
            <a:ext cx="5210076" cy="1059069"/>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DRIVING VISION OF </a:t>
            </a:r>
            <a:r>
              <a:rPr lang="en-US" sz="2800" b="1" dirty="0" err="1" smtClean="0">
                <a:latin typeface="Cambria" pitchFamily="18" charset="0"/>
              </a:rPr>
              <a:t>iROJGAR</a:t>
            </a:r>
            <a:endParaRPr lang="en-IN" sz="2800" b="1" dirty="0">
              <a:latin typeface="Cambria" pitchFamily="18" charset="0"/>
            </a:endParaRPr>
          </a:p>
        </p:txBody>
      </p:sp>
      <p:sp>
        <p:nvSpPr>
          <p:cNvPr id="14" name="TextBox 13"/>
          <p:cNvSpPr txBox="1"/>
          <p:nvPr/>
        </p:nvSpPr>
        <p:spPr>
          <a:xfrm>
            <a:off x="1956200" y="1653910"/>
            <a:ext cx="8458200" cy="1200150"/>
          </a:xfrm>
          <a:prstGeom prst="rect">
            <a:avLst/>
          </a:prstGeom>
          <a:noFill/>
        </p:spPr>
        <p:txBody>
          <a:bodyPr>
            <a:spAutoFit/>
          </a:bodyPr>
          <a:lstStyle/>
          <a:p>
            <a:pPr algn="just" eaLnBrk="1" fontAlgn="auto" hangingPunct="1">
              <a:spcBef>
                <a:spcPts val="0"/>
              </a:spcBef>
              <a:spcAft>
                <a:spcPts val="0"/>
              </a:spcAft>
              <a:defRPr/>
            </a:pPr>
            <a:r>
              <a:rPr lang="en-US" sz="2400" dirty="0">
                <a:solidFill>
                  <a:schemeClr val="tx2">
                    <a:lumMod val="75000"/>
                  </a:schemeClr>
                </a:solidFill>
                <a:latin typeface="+mn-lt"/>
              </a:rPr>
              <a:t>To promote sustainable economic growth by coordinating workforce for proper job placement and thereby enhancing social stability and quality of life of families. It means </a:t>
            </a:r>
          </a:p>
        </p:txBody>
      </p:sp>
      <p:pic>
        <p:nvPicPr>
          <p:cNvPr id="15" name="Picture 6" descr="Icon-of-Mssn.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81780" y="2314730"/>
            <a:ext cx="3588284"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0117" y="3204665"/>
            <a:ext cx="654464" cy="7204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6"/>
          <p:cNvSpPr txBox="1">
            <a:spLocks noChangeArrowheads="1"/>
          </p:cNvSpPr>
          <p:nvPr/>
        </p:nvSpPr>
        <p:spPr bwMode="auto">
          <a:xfrm>
            <a:off x="2856850" y="3191650"/>
            <a:ext cx="228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dirty="0">
                <a:solidFill>
                  <a:srgbClr val="FF0000"/>
                </a:solidFill>
              </a:rPr>
              <a:t>better work, </a:t>
            </a:r>
            <a:endParaRPr lang="en-US" altLang="en-US" sz="3200" dirty="0">
              <a:solidFill>
                <a:srgbClr val="FF0000"/>
              </a:solidFill>
            </a:endParaRPr>
          </a:p>
        </p:txBody>
      </p:sp>
      <p:sp>
        <p:nvSpPr>
          <p:cNvPr id="26" name="TextBox 7"/>
          <p:cNvSpPr txBox="1">
            <a:spLocks noChangeArrowheads="1"/>
          </p:cNvSpPr>
          <p:nvPr/>
        </p:nvSpPr>
        <p:spPr bwMode="auto">
          <a:xfrm>
            <a:off x="3851200" y="4258450"/>
            <a:ext cx="251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a:solidFill>
                  <a:srgbClr val="FF0000"/>
                </a:solidFill>
              </a:rPr>
              <a:t>better career, </a:t>
            </a:r>
            <a:endParaRPr lang="en-US" altLang="en-US" sz="3200">
              <a:solidFill>
                <a:srgbClr val="FF0000"/>
              </a:solidFill>
            </a:endParaRPr>
          </a:p>
        </p:txBody>
      </p:sp>
      <p:sp>
        <p:nvSpPr>
          <p:cNvPr id="27" name="TextBox 8"/>
          <p:cNvSpPr txBox="1">
            <a:spLocks noChangeArrowheads="1"/>
          </p:cNvSpPr>
          <p:nvPr/>
        </p:nvSpPr>
        <p:spPr bwMode="auto">
          <a:xfrm>
            <a:off x="5390190" y="5325250"/>
            <a:ext cx="2209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eaLnBrk="1" hangingPunct="1"/>
            <a:r>
              <a:rPr lang="en-US" altLang="en-US" sz="3200" b="1" dirty="0">
                <a:solidFill>
                  <a:srgbClr val="FF0000"/>
                </a:solidFill>
              </a:rPr>
              <a:t>better life.</a:t>
            </a:r>
            <a:endParaRPr lang="en-US" altLang="en-US" sz="3200" dirty="0">
              <a:solidFill>
                <a:srgbClr val="FF0000"/>
              </a:solidFill>
            </a:endParaRPr>
          </a:p>
        </p:txBody>
      </p:sp>
      <p:pic>
        <p:nvPicPr>
          <p:cNvPr id="28"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1997" y="4286445"/>
            <a:ext cx="654464" cy="72046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data10\Downloads\documents\55-555111_target-icon-web-icons-png-goal-clip-art-removebg-preview.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3657" y="5353235"/>
            <a:ext cx="654464" cy="720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687580" y="91789"/>
            <a:ext cx="437712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MISSION: JOBS FOR JANTA</a:t>
            </a:r>
            <a:r>
              <a:rPr lang="en-US" dirty="0" smtClean="0"/>
              <a:t> </a:t>
            </a:r>
            <a:endParaRPr lang="en-IN" dirty="0"/>
          </a:p>
        </p:txBody>
      </p:sp>
      <p:sp>
        <p:nvSpPr>
          <p:cNvPr id="14" name="TextBox 13"/>
          <p:cNvSpPr txBox="1"/>
          <p:nvPr/>
        </p:nvSpPr>
        <p:spPr>
          <a:xfrm>
            <a:off x="1444542" y="1146349"/>
            <a:ext cx="9225522" cy="3170099"/>
          </a:xfrm>
          <a:prstGeom prst="rect">
            <a:avLst/>
          </a:prstGeom>
          <a:noFill/>
        </p:spPr>
        <p:txBody>
          <a:bodyPr wrap="square">
            <a:spAutoFit/>
          </a:bodyPr>
          <a:lstStyle/>
          <a:p>
            <a:pPr marL="465138" indent="-465138" algn="just" eaLnBrk="1" fontAlgn="auto" hangingPunct="1">
              <a:spcBef>
                <a:spcPts val="0"/>
              </a:spcBef>
              <a:spcAft>
                <a:spcPts val="0"/>
              </a:spcAft>
              <a:defRPr/>
            </a:pPr>
            <a:r>
              <a:rPr lang="en-US" sz="2000" dirty="0">
                <a:solidFill>
                  <a:schemeClr val="accent1">
                    <a:lumMod val="50000"/>
                  </a:schemeClr>
                </a:solidFill>
                <a:latin typeface="+mn-lt"/>
              </a:rPr>
              <a:t>	</a:t>
            </a:r>
            <a:r>
              <a:rPr lang="en-US" sz="2000" b="1" dirty="0">
                <a:solidFill>
                  <a:schemeClr val="accent1">
                    <a:lumMod val="50000"/>
                  </a:schemeClr>
                </a:solidFill>
                <a:latin typeface="+mn-lt"/>
              </a:rPr>
              <a:t>Inspired by Mission statement of iROJGAR</a:t>
            </a:r>
          </a:p>
          <a:p>
            <a:pPr marL="465138" indent="-465138" algn="just" eaLnBrk="1" fontAlgn="auto" hangingPunct="1">
              <a:spcBef>
                <a:spcPts val="0"/>
              </a:spcBef>
              <a:spcAft>
                <a:spcPts val="0"/>
              </a:spcAft>
              <a:buFont typeface="Arial" pitchFamily="34" charset="0"/>
              <a:buChar char="•"/>
              <a:defRPr/>
            </a:pPr>
            <a:r>
              <a:rPr lang="en-US" sz="2000" dirty="0">
                <a:solidFill>
                  <a:srgbClr val="FF0000"/>
                </a:solidFill>
                <a:latin typeface="+mn-lt"/>
              </a:rPr>
              <a:t>Right job to each one </a:t>
            </a:r>
            <a:r>
              <a:rPr lang="en-US" sz="2000" dirty="0">
                <a:solidFill>
                  <a:schemeClr val="accent1">
                    <a:lumMod val="50000"/>
                  </a:schemeClr>
                </a:solidFill>
                <a:latin typeface="+mn-lt"/>
              </a:rPr>
              <a:t>as well as right employee to each establishment.</a:t>
            </a:r>
          </a:p>
          <a:p>
            <a:pPr marL="465138" indent="-465138" algn="just" eaLnBrk="1" fontAlgn="auto" hangingPunct="1">
              <a:spcBef>
                <a:spcPts val="0"/>
              </a:spcBef>
              <a:spcAft>
                <a:spcPts val="0"/>
              </a:spcAft>
              <a:buFont typeface="Arial" pitchFamily="34" charset="0"/>
              <a:buChar char="•"/>
              <a:defRPr/>
            </a:pPr>
            <a:r>
              <a:rPr lang="en-US" sz="2000" dirty="0">
                <a:solidFill>
                  <a:srgbClr val="FF0000"/>
                </a:solidFill>
                <a:latin typeface="+mn-lt"/>
              </a:rPr>
              <a:t>Innovative</a:t>
            </a:r>
            <a:r>
              <a:rPr lang="en-US" sz="2000" dirty="0">
                <a:solidFill>
                  <a:schemeClr val="accent1">
                    <a:lumMod val="50000"/>
                  </a:schemeClr>
                </a:solidFill>
                <a:latin typeface="+mn-lt"/>
              </a:rPr>
              <a:t> and economical </a:t>
            </a:r>
            <a:r>
              <a:rPr lang="en-US" sz="2000" dirty="0">
                <a:solidFill>
                  <a:srgbClr val="FF0000"/>
                </a:solidFill>
                <a:latin typeface="+mn-lt"/>
              </a:rPr>
              <a:t>solutions</a:t>
            </a:r>
            <a:r>
              <a:rPr lang="en-US" sz="2000" dirty="0">
                <a:solidFill>
                  <a:schemeClr val="accent1">
                    <a:lumMod val="50000"/>
                  </a:schemeClr>
                </a:solidFill>
                <a:latin typeface="+mn-lt"/>
              </a:rPr>
              <a:t> with use of technology to meet job market requirements.</a:t>
            </a:r>
          </a:p>
          <a:p>
            <a:pPr marL="465138" indent="-465138" algn="just" eaLnBrk="1" fontAlgn="auto" hangingPunct="1">
              <a:spcBef>
                <a:spcPts val="0"/>
              </a:spcBef>
              <a:spcAft>
                <a:spcPts val="0"/>
              </a:spcAft>
              <a:buFont typeface="Arial" pitchFamily="34" charset="0"/>
              <a:buChar char="•"/>
              <a:defRPr/>
            </a:pPr>
            <a:r>
              <a:rPr lang="en-US" sz="2000" dirty="0">
                <a:solidFill>
                  <a:schemeClr val="accent1">
                    <a:lumMod val="50000"/>
                  </a:schemeClr>
                </a:solidFill>
                <a:latin typeface="+mn-lt"/>
              </a:rPr>
              <a:t>To enhance </a:t>
            </a:r>
            <a:r>
              <a:rPr lang="en-US" sz="2000" dirty="0">
                <a:solidFill>
                  <a:srgbClr val="FF0000"/>
                </a:solidFill>
                <a:latin typeface="+mn-lt"/>
              </a:rPr>
              <a:t>competitiveness</a:t>
            </a:r>
            <a:r>
              <a:rPr lang="en-US" sz="2000" dirty="0">
                <a:solidFill>
                  <a:schemeClr val="accent1">
                    <a:lumMod val="50000"/>
                  </a:schemeClr>
                </a:solidFill>
                <a:latin typeface="+mn-lt"/>
              </a:rPr>
              <a:t> and harmony of job seekers by providing vocational guidance and skill development training.</a:t>
            </a:r>
          </a:p>
          <a:p>
            <a:pPr marL="465138" indent="-465138" algn="just" eaLnBrk="1" fontAlgn="auto" hangingPunct="1">
              <a:spcBef>
                <a:spcPts val="0"/>
              </a:spcBef>
              <a:spcAft>
                <a:spcPts val="0"/>
              </a:spcAft>
              <a:buFont typeface="Arial" pitchFamily="34" charset="0"/>
              <a:buChar char="•"/>
              <a:defRPr/>
            </a:pPr>
            <a:r>
              <a:rPr lang="en-US" sz="2000" dirty="0">
                <a:solidFill>
                  <a:schemeClr val="accent1">
                    <a:lumMod val="50000"/>
                  </a:schemeClr>
                </a:solidFill>
                <a:latin typeface="+mn-lt"/>
              </a:rPr>
              <a:t>To partner/collaborate/sign MoU’s with market majors (companies) to ensure </a:t>
            </a:r>
            <a:r>
              <a:rPr lang="en-US" sz="2000" dirty="0">
                <a:solidFill>
                  <a:srgbClr val="FF0000"/>
                </a:solidFill>
                <a:latin typeface="+mn-lt"/>
              </a:rPr>
              <a:t>large presence </a:t>
            </a:r>
            <a:r>
              <a:rPr lang="en-US" sz="2000" dirty="0">
                <a:solidFill>
                  <a:schemeClr val="accent1">
                    <a:lumMod val="50000"/>
                  </a:schemeClr>
                </a:solidFill>
                <a:latin typeface="+mn-lt"/>
              </a:rPr>
              <a:t>for (Indian) job seekers.</a:t>
            </a:r>
          </a:p>
          <a:p>
            <a:pPr marL="465138" indent="-465138" algn="just" eaLnBrk="1" fontAlgn="auto" hangingPunct="1">
              <a:spcBef>
                <a:spcPts val="0"/>
              </a:spcBef>
              <a:spcAft>
                <a:spcPts val="0"/>
              </a:spcAft>
              <a:defRPr/>
            </a:pPr>
            <a:r>
              <a:rPr lang="en-US" sz="2000" dirty="0">
                <a:solidFill>
                  <a:schemeClr val="accent1">
                    <a:lumMod val="50000"/>
                  </a:schemeClr>
                </a:solidFill>
                <a:latin typeface="+mn-lt"/>
              </a:rPr>
              <a:t>	</a:t>
            </a:r>
            <a:r>
              <a:rPr lang="en-US" sz="2000" b="1" dirty="0">
                <a:solidFill>
                  <a:schemeClr val="accent1">
                    <a:lumMod val="50000"/>
                  </a:schemeClr>
                </a:solidFill>
                <a:latin typeface="+mn-lt"/>
              </a:rPr>
              <a:t>To create and maintain the </a:t>
            </a:r>
            <a:r>
              <a:rPr lang="en-US" sz="2000" b="1" dirty="0">
                <a:solidFill>
                  <a:srgbClr val="FF0000"/>
                </a:solidFill>
                <a:latin typeface="+mn-lt"/>
              </a:rPr>
              <a:t>database</a:t>
            </a:r>
            <a:r>
              <a:rPr lang="en-US" sz="2000" b="1" dirty="0">
                <a:solidFill>
                  <a:schemeClr val="accent1">
                    <a:lumMod val="50000"/>
                  </a:schemeClr>
                </a:solidFill>
                <a:latin typeface="+mn-lt"/>
              </a:rPr>
              <a:t> related to skill requirements of a dynamic </a:t>
            </a:r>
            <a:r>
              <a:rPr lang="en-US" sz="2000" b="1" dirty="0" smtClean="0">
                <a:solidFill>
                  <a:schemeClr val="accent1">
                    <a:lumMod val="50000"/>
                  </a:schemeClr>
                </a:solidFill>
                <a:latin typeface="+mn-lt"/>
              </a:rPr>
              <a:t>Labour </a:t>
            </a:r>
            <a:r>
              <a:rPr lang="en-US" sz="2000" b="1" dirty="0">
                <a:solidFill>
                  <a:schemeClr val="accent1">
                    <a:lumMod val="50000"/>
                  </a:schemeClr>
                </a:solidFill>
                <a:latin typeface="+mn-lt"/>
              </a:rPr>
              <a:t>market.</a:t>
            </a:r>
          </a:p>
        </p:txBody>
      </p:sp>
      <p:sp>
        <p:nvSpPr>
          <p:cNvPr id="3" name="AutoShape 2" descr="https://gwavestutorials.com/wp-content/uploads/2021/12/mission-visio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https://gwavestutorials.com/wp-content/uploads/2021/12/mission-vision.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4" name="Picture 6" descr="C:\Users\data10\Desktop\mission-vis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7050" y="4151860"/>
            <a:ext cx="3117954" cy="1950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222884" y="138798"/>
            <a:ext cx="5516381"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mbria" pitchFamily="18" charset="0"/>
              </a:rPr>
              <a:t>DIE HARD </a:t>
            </a:r>
            <a:r>
              <a:rPr lang="en-US" sz="3200" b="1" dirty="0" smtClean="0">
                <a:solidFill>
                  <a:schemeClr val="accent2"/>
                </a:solidFill>
                <a:latin typeface="Cambria" pitchFamily="18" charset="0"/>
              </a:rPr>
              <a:t>VALUES</a:t>
            </a:r>
            <a:r>
              <a:rPr lang="en-US" sz="3200" b="1" dirty="0" smtClean="0">
                <a:latin typeface="Cambria" pitchFamily="18" charset="0"/>
              </a:rPr>
              <a:t> </a:t>
            </a:r>
            <a:r>
              <a:rPr lang="en-US" sz="2800" b="1" dirty="0" smtClean="0">
                <a:latin typeface="Cambria" pitchFamily="18" charset="0"/>
              </a:rPr>
              <a:t>OF </a:t>
            </a:r>
            <a:r>
              <a:rPr lang="en-US" sz="2800" b="1" dirty="0" err="1" smtClean="0">
                <a:latin typeface="Cambria" pitchFamily="18" charset="0"/>
              </a:rPr>
              <a:t>iROJGAR</a:t>
            </a:r>
            <a:endParaRPr lang="en-IN" sz="2800" b="1" dirty="0">
              <a:latin typeface="Cambria" pitchFamily="18" charset="0"/>
            </a:endParaRPr>
          </a:p>
        </p:txBody>
      </p:sp>
      <p:sp>
        <p:nvSpPr>
          <p:cNvPr id="14" name="TextBox 13"/>
          <p:cNvSpPr txBox="1"/>
          <p:nvPr/>
        </p:nvSpPr>
        <p:spPr>
          <a:xfrm>
            <a:off x="2166060" y="1783820"/>
            <a:ext cx="8458200" cy="1570038"/>
          </a:xfrm>
          <a:prstGeom prst="rect">
            <a:avLst/>
          </a:prstGeom>
          <a:noFill/>
        </p:spPr>
        <p:txBody>
          <a:bodyPr>
            <a:spAutoFit/>
          </a:bodyPr>
          <a:lstStyle/>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Empathy</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Going the extra mile</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Honesty, Integrity and Confidentiality</a:t>
            </a:r>
          </a:p>
          <a:p>
            <a:pPr marL="465138" indent="-465138" eaLnBrk="1" fontAlgn="auto" hangingPunct="1">
              <a:spcBef>
                <a:spcPts val="0"/>
              </a:spcBef>
              <a:spcAft>
                <a:spcPts val="0"/>
              </a:spcAft>
              <a:buFont typeface="Wingdings" pitchFamily="2" charset="2"/>
              <a:buChar char="q"/>
              <a:defRPr/>
            </a:pPr>
            <a:r>
              <a:rPr lang="en-US" sz="2400" dirty="0">
                <a:solidFill>
                  <a:schemeClr val="tx2">
                    <a:lumMod val="75000"/>
                  </a:schemeClr>
                </a:solidFill>
                <a:latin typeface="+mn-lt"/>
              </a:rPr>
              <a:t>To remain consistantly consistant</a:t>
            </a:r>
          </a:p>
        </p:txBody>
      </p:sp>
      <p:pic>
        <p:nvPicPr>
          <p:cNvPr id="5122" name="Picture 2" descr="https://www.downloadclipart.net/large/value-png-free-downloa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9005" y="3374062"/>
            <a:ext cx="5972175" cy="280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041221"/>
      </p:ext>
    </p:extLst>
  </p:cSld>
  <p:clrMapOvr>
    <a:masterClrMapping/>
  </p:clrMapOvr>
  <p:transition spd="med" advTm="7000">
    <p:zoom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lowchart: Process 63"/>
          <p:cNvSpPr/>
          <p:nvPr/>
        </p:nvSpPr>
        <p:spPr>
          <a:xfrm>
            <a:off x="9630872" y="1761286"/>
            <a:ext cx="45719" cy="1326212"/>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Flowchart: Process 61"/>
          <p:cNvSpPr/>
          <p:nvPr/>
        </p:nvSpPr>
        <p:spPr>
          <a:xfrm>
            <a:off x="7054600" y="2353462"/>
            <a:ext cx="45719" cy="793996"/>
          </a:xfrm>
          <a:prstGeom prst="flowChartProcess">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Flowchart: Process 60"/>
          <p:cNvSpPr/>
          <p:nvPr/>
        </p:nvSpPr>
        <p:spPr>
          <a:xfrm>
            <a:off x="10293163" y="4379624"/>
            <a:ext cx="72000" cy="648000"/>
          </a:xfrm>
          <a:prstGeom prst="flowChartProcess">
            <a:avLst/>
          </a:prstGeom>
          <a:solidFill>
            <a:schemeClr val="accent5">
              <a:lumMod val="50000"/>
            </a:schemeClr>
          </a:solidFill>
          <a:ln>
            <a:solidFill>
              <a:srgbClr val="D8A8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Flowchart: Process 59"/>
          <p:cNvSpPr/>
          <p:nvPr/>
        </p:nvSpPr>
        <p:spPr>
          <a:xfrm>
            <a:off x="8012183" y="4377124"/>
            <a:ext cx="72000" cy="648000"/>
          </a:xfrm>
          <a:prstGeom prst="flowChartProcess">
            <a:avLst/>
          </a:prstGeom>
          <a:solidFill>
            <a:srgbClr val="767171"/>
          </a:solidFill>
          <a:ln>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Flowchart: Process 58"/>
          <p:cNvSpPr/>
          <p:nvPr/>
        </p:nvSpPr>
        <p:spPr>
          <a:xfrm>
            <a:off x="6060983" y="4434584"/>
            <a:ext cx="72000" cy="648000"/>
          </a:xfrm>
          <a:prstGeom prst="flowChartProcess">
            <a:avLst/>
          </a:prstGeom>
          <a:solidFill>
            <a:srgbClr val="F7D043"/>
          </a:solidFill>
          <a:ln>
            <a:solidFill>
              <a:srgbClr val="F7D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Flowchart: Process 57"/>
          <p:cNvSpPr/>
          <p:nvPr/>
        </p:nvSpPr>
        <p:spPr>
          <a:xfrm>
            <a:off x="4229703" y="4372124"/>
            <a:ext cx="72000" cy="648000"/>
          </a:xfrm>
          <a:prstGeom prst="flowChartProcess">
            <a:avLst/>
          </a:prstGeom>
          <a:solidFill>
            <a:srgbClr val="C59EE2"/>
          </a:solidFill>
          <a:ln>
            <a:solidFill>
              <a:srgbClr val="C59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Flowchart: Process 56"/>
          <p:cNvSpPr/>
          <p:nvPr/>
        </p:nvSpPr>
        <p:spPr>
          <a:xfrm>
            <a:off x="2323473" y="4414594"/>
            <a:ext cx="72000" cy="648000"/>
          </a:xfrm>
          <a:prstGeom prst="flowChartProcess">
            <a:avLst/>
          </a:prstGeom>
          <a:solidFill>
            <a:srgbClr val="DE1487"/>
          </a:solidFill>
          <a:ln>
            <a:solidFill>
              <a:srgbClr val="DE14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4" name="Picture 4" descr="sutton-hierarch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8040" y="1064300"/>
            <a:ext cx="3657600" cy="2667000"/>
          </a:xfrm>
          <a:prstGeom prst="roundRect">
            <a:avLst>
              <a:gd name="adj" fmla="val 8594"/>
            </a:avLst>
          </a:prstGeom>
          <a:solidFill>
            <a:srgbClr val="FFFFFF">
              <a:shade val="85000"/>
            </a:srgbClr>
          </a:solidFill>
          <a:ln>
            <a:noFill/>
          </a:ln>
          <a:effectLst>
            <a:reflection blurRad="6350" stA="50000" endA="300" endPos="55500" dist="1016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957403" y="211709"/>
            <a:ext cx="436213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ORGANIZATIONAL CHART</a:t>
            </a:r>
            <a:endParaRPr lang="en-IN" sz="2800" b="1" dirty="0"/>
          </a:p>
        </p:txBody>
      </p:sp>
      <p:sp>
        <p:nvSpPr>
          <p:cNvPr id="3" name="Flowchart: Alternate Process 2"/>
          <p:cNvSpPr/>
          <p:nvPr/>
        </p:nvSpPr>
        <p:spPr>
          <a:xfrm>
            <a:off x="5936117" y="1301187"/>
            <a:ext cx="2353455" cy="1067265"/>
          </a:xfrm>
          <a:prstGeom prst="flowChartAlternateProcess">
            <a:avLst/>
          </a:prstGeom>
          <a:solidFill>
            <a:srgbClr val="00B0F0"/>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atin typeface="Cambria" pitchFamily="18" charset="0"/>
            </a:endParaRPr>
          </a:p>
          <a:p>
            <a:pPr algn="r"/>
            <a:r>
              <a:rPr lang="en-US" sz="2400" b="1" dirty="0" smtClean="0">
                <a:latin typeface="Cambria" pitchFamily="18" charset="0"/>
              </a:rPr>
              <a:t>Founder</a:t>
            </a:r>
            <a:endParaRPr lang="en-IN" sz="2400" b="1" dirty="0">
              <a:latin typeface="Cambria" pitchFamily="18" charset="0"/>
            </a:endParaRPr>
          </a:p>
        </p:txBody>
      </p:sp>
      <p:sp>
        <p:nvSpPr>
          <p:cNvPr id="5" name="Flowchart: Alternate Process 4"/>
          <p:cNvSpPr/>
          <p:nvPr/>
        </p:nvSpPr>
        <p:spPr>
          <a:xfrm>
            <a:off x="6992924" y="1211248"/>
            <a:ext cx="1206696" cy="767463"/>
          </a:xfrm>
          <a:prstGeom prst="flowChartAlternateProcess">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latin typeface="Cambria" pitchFamily="18" charset="0"/>
              </a:rPr>
              <a:t>RJ Sir</a:t>
            </a:r>
            <a:endParaRPr lang="en-IN" sz="2400" b="1" dirty="0">
              <a:latin typeface="Cambria" pitchFamily="18" charset="0"/>
            </a:endParaRPr>
          </a:p>
        </p:txBody>
      </p:sp>
      <p:sp>
        <p:nvSpPr>
          <p:cNvPr id="25" name="Flowchart: Alternate Process 24"/>
          <p:cNvSpPr/>
          <p:nvPr/>
        </p:nvSpPr>
        <p:spPr>
          <a:xfrm>
            <a:off x="5515001" y="3057529"/>
            <a:ext cx="2640767" cy="958592"/>
          </a:xfrm>
          <a:prstGeom prst="flowChartAlternateProcess">
            <a:avLst/>
          </a:prstGeom>
          <a:solidFill>
            <a:srgbClr val="C00000"/>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          Head of </a:t>
            </a:r>
          </a:p>
          <a:p>
            <a:pPr algn="ctr"/>
            <a:r>
              <a:rPr lang="en-US" sz="2000" b="1" dirty="0" smtClean="0">
                <a:latin typeface="Cambria" pitchFamily="18" charset="0"/>
              </a:rPr>
              <a:t>            Department</a:t>
            </a:r>
          </a:p>
        </p:txBody>
      </p:sp>
      <p:sp>
        <p:nvSpPr>
          <p:cNvPr id="6" name="Flowchart: Connector 5"/>
          <p:cNvSpPr/>
          <p:nvPr/>
        </p:nvSpPr>
        <p:spPr>
          <a:xfrm>
            <a:off x="6058536" y="1391129"/>
            <a:ext cx="699161" cy="842413"/>
          </a:xfrm>
          <a:prstGeom prst="flowChartConnector">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2909" y="1470569"/>
            <a:ext cx="556961" cy="491494"/>
          </a:xfrm>
          <a:prstGeom prst="rect">
            <a:avLst/>
          </a:prstGeom>
        </p:spPr>
      </p:pic>
      <p:sp>
        <p:nvSpPr>
          <p:cNvPr id="12" name="Flowchart: Connector 11"/>
          <p:cNvSpPr/>
          <p:nvPr/>
        </p:nvSpPr>
        <p:spPr>
          <a:xfrm>
            <a:off x="5559036" y="3186466"/>
            <a:ext cx="596929" cy="750657"/>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r="73503"/>
          <a:stretch/>
        </p:blipFill>
        <p:spPr>
          <a:xfrm>
            <a:off x="5707455" y="3231436"/>
            <a:ext cx="341739" cy="639107"/>
          </a:xfrm>
          <a:prstGeom prst="rect">
            <a:avLst/>
          </a:prstGeom>
        </p:spPr>
      </p:pic>
      <p:sp>
        <p:nvSpPr>
          <p:cNvPr id="16" name="Flowchart: Alternate Process 15"/>
          <p:cNvSpPr/>
          <p:nvPr/>
        </p:nvSpPr>
        <p:spPr>
          <a:xfrm>
            <a:off x="9009091" y="2983038"/>
            <a:ext cx="1963083" cy="1029035"/>
          </a:xfrm>
          <a:prstGeom prst="flowChartAlternateProcess">
            <a:avLst/>
          </a:prstGeom>
          <a:solidFill>
            <a:srgbClr val="EB6E19"/>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Web Based Solutions</a:t>
            </a:r>
            <a:endParaRPr lang="en-IN" sz="2000" b="1" dirty="0">
              <a:latin typeface="Cambria" pitchFamily="18" charset="0"/>
            </a:endParaRPr>
          </a:p>
        </p:txBody>
      </p:sp>
      <p:sp>
        <p:nvSpPr>
          <p:cNvPr id="17" name="Flowchart: Alternate Process 16"/>
          <p:cNvSpPr/>
          <p:nvPr/>
        </p:nvSpPr>
        <p:spPr>
          <a:xfrm>
            <a:off x="1596448" y="4932503"/>
            <a:ext cx="1813810" cy="894897"/>
          </a:xfrm>
          <a:prstGeom prst="flowChartAlternateProcess">
            <a:avLst/>
          </a:prstGeom>
          <a:solidFill>
            <a:srgbClr val="DE1487"/>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Advisor on Board</a:t>
            </a:r>
            <a:endParaRPr lang="en-IN" sz="2000" b="1" dirty="0">
              <a:latin typeface="Cambria" pitchFamily="18" charset="0"/>
            </a:endParaRPr>
          </a:p>
        </p:txBody>
      </p:sp>
      <p:sp>
        <p:nvSpPr>
          <p:cNvPr id="26" name="Flowchart: Alternate Process 25"/>
          <p:cNvSpPr/>
          <p:nvPr/>
        </p:nvSpPr>
        <p:spPr>
          <a:xfrm>
            <a:off x="3597638" y="4946755"/>
            <a:ext cx="1528995" cy="928652"/>
          </a:xfrm>
          <a:prstGeom prst="flowChartAlternateProcess">
            <a:avLst/>
          </a:prstGeom>
          <a:solidFill>
            <a:srgbClr val="7030A0"/>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Marketing/Promotion</a:t>
            </a:r>
            <a:endParaRPr lang="en-IN" sz="2000" b="1" dirty="0"/>
          </a:p>
        </p:txBody>
      </p:sp>
      <p:sp>
        <p:nvSpPr>
          <p:cNvPr id="27" name="Flowchart: Alternate Process 26"/>
          <p:cNvSpPr/>
          <p:nvPr/>
        </p:nvSpPr>
        <p:spPr>
          <a:xfrm>
            <a:off x="5255789" y="4968845"/>
            <a:ext cx="1813801" cy="945907"/>
          </a:xfrm>
          <a:prstGeom prst="flowChartAlternateProcess">
            <a:avLst/>
          </a:prstGeom>
          <a:solidFill>
            <a:schemeClr val="accent4">
              <a:lumMod val="75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Front Office</a:t>
            </a:r>
            <a:endParaRPr lang="en-IN" sz="2000" b="1" dirty="0">
              <a:latin typeface="Cambria" pitchFamily="18" charset="0"/>
            </a:endParaRPr>
          </a:p>
        </p:txBody>
      </p:sp>
      <p:sp>
        <p:nvSpPr>
          <p:cNvPr id="28" name="Flowchart: Alternate Process 27"/>
          <p:cNvSpPr/>
          <p:nvPr/>
        </p:nvSpPr>
        <p:spPr>
          <a:xfrm>
            <a:off x="7244160" y="4932503"/>
            <a:ext cx="1671712" cy="988248"/>
          </a:xfrm>
          <a:prstGeom prst="flowChartAlternateProcess">
            <a:avLst/>
          </a:prstGeom>
          <a:solidFill>
            <a:schemeClr val="accent4">
              <a:lumMod val="50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mbria" pitchFamily="18" charset="0"/>
              </a:rPr>
              <a:t>Back Office</a:t>
            </a:r>
            <a:endParaRPr lang="en-IN" sz="2000" b="1" dirty="0">
              <a:latin typeface="Cambria" pitchFamily="18" charset="0"/>
            </a:endParaRPr>
          </a:p>
        </p:txBody>
      </p:sp>
      <p:sp>
        <p:nvSpPr>
          <p:cNvPr id="29" name="Flowchart: Alternate Process 28"/>
          <p:cNvSpPr/>
          <p:nvPr/>
        </p:nvSpPr>
        <p:spPr>
          <a:xfrm>
            <a:off x="9060381" y="4946755"/>
            <a:ext cx="2425898" cy="959370"/>
          </a:xfrm>
          <a:prstGeom prst="flowChartAlternateProcess">
            <a:avLst/>
          </a:prstGeom>
          <a:solidFill>
            <a:schemeClr val="accent1">
              <a:lumMod val="50000"/>
            </a:schemeClr>
          </a:solidFill>
          <a:effectLst>
            <a:reflection blurRad="6350" stA="52000" endA="300" endPos="350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t>MoU’s</a:t>
            </a:r>
            <a:r>
              <a:rPr lang="en-US" b="1" dirty="0" smtClean="0"/>
              <a:t>/Associations</a:t>
            </a:r>
          </a:p>
          <a:p>
            <a:pPr algn="ctr"/>
            <a:r>
              <a:rPr lang="en-US" b="1" dirty="0" smtClean="0"/>
              <a:t>With Other Placement Companies</a:t>
            </a:r>
            <a:endParaRPr lang="en-IN" b="1" dirty="0"/>
          </a:p>
        </p:txBody>
      </p:sp>
      <p:sp>
        <p:nvSpPr>
          <p:cNvPr id="55" name="Minus 54"/>
          <p:cNvSpPr/>
          <p:nvPr/>
        </p:nvSpPr>
        <p:spPr>
          <a:xfrm>
            <a:off x="6649890" y="3297847"/>
            <a:ext cx="95695" cy="1707791"/>
          </a:xfrm>
          <a:prstGeom prst="mathMinu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Flowchart: Process 55"/>
          <p:cNvSpPr/>
          <p:nvPr/>
        </p:nvSpPr>
        <p:spPr>
          <a:xfrm>
            <a:off x="2323474" y="4378595"/>
            <a:ext cx="8028000" cy="72000"/>
          </a:xfrm>
          <a:prstGeom prst="flowChart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Flowchart: Process 62"/>
          <p:cNvSpPr/>
          <p:nvPr/>
        </p:nvSpPr>
        <p:spPr>
          <a:xfrm>
            <a:off x="8289572" y="1761286"/>
            <a:ext cx="1349103" cy="73533"/>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63041221"/>
      </p:ext>
    </p:extLst>
  </p:cSld>
  <p:clrMapOvr>
    <a:masterClrMapping/>
  </p:clrMapOvr>
  <p:transition spd="med" advTm="7000">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l="887" t="18851" r="22998" b="41786"/>
          <a:stretch>
            <a:fillRect/>
          </a:stretch>
        </p:blipFill>
        <p:spPr bwMode="auto">
          <a:xfrm>
            <a:off x="2821880" y="3966140"/>
            <a:ext cx="8001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207896" y="211708"/>
            <a:ext cx="6640642" cy="859621"/>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smtClean="0">
              <a:solidFill>
                <a:schemeClr val="bg1"/>
              </a:solidFill>
              <a:latin typeface="Cambria" pitchFamily="18" charset="0"/>
            </a:endParaRPr>
          </a:p>
          <a:p>
            <a:pPr algn="ctr"/>
            <a:r>
              <a:rPr lang="en-GB" sz="2400" b="1" dirty="0" smtClean="0">
                <a:solidFill>
                  <a:schemeClr val="bg1"/>
                </a:solidFill>
                <a:latin typeface="Cambria" pitchFamily="18" charset="0"/>
              </a:rPr>
              <a:t>Candidate’s </a:t>
            </a:r>
            <a:r>
              <a:rPr lang="en-GB" sz="2400" b="1" dirty="0">
                <a:solidFill>
                  <a:schemeClr val="bg1"/>
                </a:solidFill>
                <a:latin typeface="Cambria" pitchFamily="18" charset="0"/>
              </a:rPr>
              <a:t>Perceptions for Employability</a:t>
            </a:r>
            <a:endParaRPr lang="en-GB" sz="2400" dirty="0">
              <a:solidFill>
                <a:schemeClr val="bg1"/>
              </a:solidFill>
              <a:latin typeface="Cambria" pitchFamily="18" charset="0"/>
            </a:endParaRPr>
          </a:p>
          <a:p>
            <a:pPr algn="ctr"/>
            <a:endParaRPr lang="en-IN" dirty="0"/>
          </a:p>
        </p:txBody>
      </p:sp>
      <p:sp>
        <p:nvSpPr>
          <p:cNvPr id="15" name="Rounded Rectangular Callout 7"/>
          <p:cNvSpPr>
            <a:spLocks noChangeArrowheads="1"/>
          </p:cNvSpPr>
          <p:nvPr/>
        </p:nvSpPr>
        <p:spPr bwMode="auto">
          <a:xfrm rot="21225319">
            <a:off x="1945580" y="1642040"/>
            <a:ext cx="3563938" cy="903288"/>
          </a:xfrm>
          <a:prstGeom prst="wedgeRoundRectCallout">
            <a:avLst>
              <a:gd name="adj1" fmla="val -20833"/>
              <a:gd name="adj2" fmla="val 62500"/>
              <a:gd name="adj3" fmla="val 16667"/>
            </a:avLst>
          </a:prstGeom>
          <a:solidFill>
            <a:schemeClr val="bg2">
              <a:lumMod val="50000"/>
            </a:schemeClr>
          </a:solidFill>
          <a:ln w="9525" algn="ctr">
            <a:solidFill>
              <a:schemeClr val="tx1"/>
            </a:solidFill>
            <a:round/>
            <a:headEnd/>
            <a:tailEnd/>
          </a:ln>
          <a:scene3d>
            <a:camera prst="orthographicFront"/>
            <a:lightRig rig="threePt" dir="t"/>
          </a:scene3d>
          <a:sp3d>
            <a:bevelT w="152400" h="50800" prst="softRound"/>
          </a:sp3d>
        </p:spPr>
        <p:txBody>
          <a:bodyPr/>
          <a:lstStyle/>
          <a:p>
            <a:pPr algn="ctr"/>
            <a:r>
              <a:rPr lang="en-GB" altLang="en-US" sz="2400" b="1" dirty="0">
                <a:solidFill>
                  <a:schemeClr val="bg1"/>
                </a:solidFill>
              </a:rPr>
              <a:t>“How likely you are to get a job”. </a:t>
            </a:r>
          </a:p>
        </p:txBody>
      </p:sp>
      <p:sp>
        <p:nvSpPr>
          <p:cNvPr id="16" name="Oval Callout 8"/>
          <p:cNvSpPr>
            <a:spLocks noChangeArrowheads="1"/>
          </p:cNvSpPr>
          <p:nvPr/>
        </p:nvSpPr>
        <p:spPr bwMode="auto">
          <a:xfrm rot="343616">
            <a:off x="6970018" y="1688078"/>
            <a:ext cx="3341687" cy="2352675"/>
          </a:xfrm>
          <a:prstGeom prst="wedgeEllipseCallout">
            <a:avLst>
              <a:gd name="adj1" fmla="val -11787"/>
              <a:gd name="adj2" fmla="val 15023"/>
            </a:avLst>
          </a:prstGeom>
          <a:solidFill>
            <a:schemeClr val="bg2">
              <a:lumMod val="50000"/>
            </a:schemeClr>
          </a:solidFill>
          <a:ln w="9525" algn="ctr">
            <a:solidFill>
              <a:schemeClr val="tx1"/>
            </a:solidFill>
            <a:round/>
            <a:headEnd/>
            <a:tailEnd/>
          </a:ln>
          <a:scene3d>
            <a:camera prst="orthographicFront"/>
            <a:lightRig rig="threePt" dir="t"/>
          </a:scene3d>
          <a:sp3d>
            <a:bevelT w="152400" h="50800" prst="softRound"/>
          </a:sp3d>
        </p:spPr>
        <p:txBody>
          <a:bodyPr/>
          <a:lstStyle/>
          <a:p>
            <a:pPr algn="ctr"/>
            <a:r>
              <a:rPr lang="en-GB" altLang="en-US" sz="2000" b="1" dirty="0">
                <a:solidFill>
                  <a:schemeClr val="bg1"/>
                </a:solidFill>
              </a:rPr>
              <a:t>“The stuff you have to make someone want to give you a job over someone else”. </a:t>
            </a:r>
          </a:p>
        </p:txBody>
      </p:sp>
      <p:sp>
        <p:nvSpPr>
          <p:cNvPr id="17" name="Cloud Callout 9"/>
          <p:cNvSpPr>
            <a:spLocks noChangeArrowheads="1"/>
          </p:cNvSpPr>
          <p:nvPr/>
        </p:nvSpPr>
        <p:spPr bwMode="auto">
          <a:xfrm rot="233085">
            <a:off x="3577530" y="2475478"/>
            <a:ext cx="3287713" cy="2173287"/>
          </a:xfrm>
          <a:prstGeom prst="cloudCallout">
            <a:avLst>
              <a:gd name="adj1" fmla="val -16940"/>
              <a:gd name="adj2" fmla="val 56681"/>
            </a:avLst>
          </a:prstGeom>
          <a:solidFill>
            <a:schemeClr val="bg2">
              <a:lumMod val="50000"/>
            </a:schemeClr>
          </a:solidFill>
          <a:ln w="9525" algn="ctr">
            <a:solidFill>
              <a:schemeClr val="tx1"/>
            </a:solidFill>
            <a:round/>
            <a:headEnd/>
            <a:tailEnd/>
          </a:ln>
          <a:scene3d>
            <a:camera prst="orthographicFront"/>
            <a:lightRig rig="threePt" dir="t"/>
          </a:scene3d>
          <a:sp3d>
            <a:bevelT w="152400" h="50800" prst="softRound"/>
          </a:sp3d>
        </p:spPr>
        <p:txBody>
          <a:bodyPr/>
          <a:lstStyle/>
          <a:p>
            <a:pPr algn="ctr"/>
            <a:r>
              <a:rPr lang="en-GB" altLang="en-US" sz="2400" b="1" dirty="0">
                <a:solidFill>
                  <a:schemeClr val="bg1"/>
                </a:solidFill>
              </a:rPr>
              <a:t>“How well suited you are to a specific job”. </a:t>
            </a:r>
          </a:p>
        </p:txBody>
      </p:sp>
    </p:spTree>
    <p:extLst>
      <p:ext uri="{BB962C8B-B14F-4D97-AF65-F5344CB8AC3E}">
        <p14:creationId xmlns:p14="http://schemas.microsoft.com/office/powerpoint/2010/main" val="2163041221"/>
      </p:ext>
    </p:extLst>
  </p:cSld>
  <p:clrMapOvr>
    <a:masterClrMapping/>
  </p:clrMapOvr>
  <p:transition spd="med" advTm="7000">
    <p:zoom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rved Left Arrow 14"/>
          <p:cNvSpPr/>
          <p:nvPr/>
        </p:nvSpPr>
        <p:spPr>
          <a:xfrm rot="3142353">
            <a:off x="7411424" y="3256593"/>
            <a:ext cx="905644" cy="2657523"/>
          </a:xfrm>
          <a:prstGeom prst="curvedLef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2" name="Curved Right Arrow 11"/>
          <p:cNvSpPr/>
          <p:nvPr/>
        </p:nvSpPr>
        <p:spPr>
          <a:xfrm rot="18233133">
            <a:off x="3991523" y="3555742"/>
            <a:ext cx="769664" cy="2174700"/>
          </a:xfrm>
          <a:prstGeom prst="curved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908092" y="211709"/>
            <a:ext cx="5951095"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bg1"/>
              </a:solidFill>
              <a:latin typeface="Cambria" pitchFamily="18" charset="0"/>
            </a:endParaRPr>
          </a:p>
          <a:p>
            <a:pPr algn="ctr"/>
            <a:r>
              <a:rPr lang="en-US" sz="2400" b="1" dirty="0" smtClean="0">
                <a:solidFill>
                  <a:schemeClr val="bg1"/>
                </a:solidFill>
                <a:latin typeface="Cambria" pitchFamily="18" charset="0"/>
              </a:rPr>
              <a:t>Process </a:t>
            </a:r>
            <a:r>
              <a:rPr lang="en-US" sz="2400" b="1" dirty="0">
                <a:solidFill>
                  <a:schemeClr val="bg1"/>
                </a:solidFill>
                <a:latin typeface="Cambria" pitchFamily="18" charset="0"/>
              </a:rPr>
              <a:t>Flow </a:t>
            </a:r>
            <a:r>
              <a:rPr lang="en-US" sz="2400" b="1" dirty="0" smtClean="0">
                <a:solidFill>
                  <a:schemeClr val="bg1"/>
                </a:solidFill>
                <a:latin typeface="Cambria" pitchFamily="18" charset="0"/>
              </a:rPr>
              <a:t>Chart For Getting a job</a:t>
            </a:r>
            <a:endParaRPr lang="en-US" sz="2400" b="1" dirty="0">
              <a:solidFill>
                <a:schemeClr val="bg1"/>
              </a:solidFill>
              <a:latin typeface="Cambria" pitchFamily="18" charset="0"/>
            </a:endParaRPr>
          </a:p>
          <a:p>
            <a:pPr algn="ctr"/>
            <a:endParaRPr lang="en-IN" sz="2400" b="1" dirty="0">
              <a:solidFill>
                <a:schemeClr val="bg1"/>
              </a:solidFill>
              <a:latin typeface="Cambria" pitchFamily="18" charset="0"/>
            </a:endParaRPr>
          </a:p>
        </p:txBody>
      </p:sp>
      <p:sp>
        <p:nvSpPr>
          <p:cNvPr id="3" name="Oval 2"/>
          <p:cNvSpPr/>
          <p:nvPr/>
        </p:nvSpPr>
        <p:spPr>
          <a:xfrm>
            <a:off x="7929786" y="1347773"/>
            <a:ext cx="2158584" cy="2639612"/>
          </a:xfrm>
          <a:prstGeom prst="ellipse">
            <a:avLst/>
          </a:prstGeom>
          <a:solidFill>
            <a:schemeClr val="accent6"/>
          </a:solidFill>
          <a:ln>
            <a:solidFill>
              <a:schemeClr val="accent6"/>
            </a:solid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8079689" y="1334128"/>
            <a:ext cx="1963710" cy="24081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8199611" y="1424069"/>
            <a:ext cx="1798818" cy="22286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6">
                    <a:lumMod val="75000"/>
                  </a:schemeClr>
                </a:solidFill>
              </a:rPr>
              <a:t>Job Seeker</a:t>
            </a:r>
            <a:endParaRPr lang="en-IN" sz="2800" b="1" dirty="0">
              <a:solidFill>
                <a:schemeClr val="accent6">
                  <a:lumMod val="75000"/>
                </a:schemeClr>
              </a:solidFill>
            </a:endParaRPr>
          </a:p>
        </p:txBody>
      </p:sp>
      <p:sp>
        <p:nvSpPr>
          <p:cNvPr id="25" name="Oval 24"/>
          <p:cNvSpPr/>
          <p:nvPr/>
        </p:nvSpPr>
        <p:spPr>
          <a:xfrm>
            <a:off x="2056205" y="1317793"/>
            <a:ext cx="2226009" cy="2792012"/>
          </a:xfrm>
          <a:prstGeom prst="ellipse">
            <a:avLst/>
          </a:prstGeom>
          <a:solidFill>
            <a:srgbClr val="00B0F0"/>
          </a:solid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2326029" y="1334128"/>
            <a:ext cx="2006146" cy="25605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2206111" y="1439059"/>
            <a:ext cx="1916204" cy="23810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6">
                    <a:lumMod val="75000"/>
                  </a:schemeClr>
                </a:solidFill>
              </a:rPr>
              <a:t>Job Provider</a:t>
            </a:r>
            <a:endParaRPr lang="en-IN" sz="2400" b="1" dirty="0">
              <a:solidFill>
                <a:schemeClr val="accent6">
                  <a:lumMod val="75000"/>
                </a:schemeClr>
              </a:solidFill>
            </a:endParaRPr>
          </a:p>
        </p:txBody>
      </p:sp>
      <p:sp>
        <p:nvSpPr>
          <p:cNvPr id="28" name="Oval 27"/>
          <p:cNvSpPr/>
          <p:nvPr/>
        </p:nvSpPr>
        <p:spPr>
          <a:xfrm>
            <a:off x="4907272" y="3984594"/>
            <a:ext cx="2110647" cy="2491156"/>
          </a:xfrm>
          <a:prstGeom prst="ellipse">
            <a:avLst/>
          </a:prstGeom>
          <a:solidFill>
            <a:srgbClr val="B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p:cNvSpPr/>
          <p:nvPr/>
        </p:nvSpPr>
        <p:spPr>
          <a:xfrm>
            <a:off x="5668799" y="3869938"/>
            <a:ext cx="1379100" cy="21561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5129161" y="4019839"/>
            <a:ext cx="1798818" cy="2228696"/>
          </a:xfrm>
          <a:prstGeom prst="ellipse">
            <a:avLst/>
          </a:prstGeom>
          <a:solidFill>
            <a:schemeClr val="bg1"/>
          </a:solidFill>
          <a:ln>
            <a:solidFill>
              <a:schemeClr val="bg1"/>
            </a:solidFill>
          </a:ln>
          <a:effectLst>
            <a:glow rad="101600">
              <a:schemeClr val="bg2">
                <a:lumMod val="90000"/>
                <a:alpha val="6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00" b="1" dirty="0">
              <a:solidFill>
                <a:schemeClr val="accent6">
                  <a:lumMod val="75000"/>
                </a:schemeClr>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9547" y="4907251"/>
            <a:ext cx="1743460" cy="521209"/>
          </a:xfrm>
          <a:prstGeom prst="rect">
            <a:avLst/>
          </a:prstGeom>
        </p:spPr>
      </p:pic>
      <p:sp>
        <p:nvSpPr>
          <p:cNvPr id="16" name="Rectangle 15"/>
          <p:cNvSpPr/>
          <p:nvPr/>
        </p:nvSpPr>
        <p:spPr>
          <a:xfrm>
            <a:off x="4251133" y="1580444"/>
            <a:ext cx="3835922" cy="400110"/>
          </a:xfrm>
          <a:prstGeom prst="rect">
            <a:avLst/>
          </a:prstGeom>
        </p:spPr>
        <p:txBody>
          <a:bodyPr wrap="none">
            <a:spAutoFit/>
          </a:bodyPr>
          <a:lstStyle/>
          <a:p>
            <a:r>
              <a:rPr lang="en-US" sz="2000" b="1" dirty="0">
                <a:solidFill>
                  <a:srgbClr val="C00000"/>
                </a:solidFill>
                <a:latin typeface="Cambria" pitchFamily="18" charset="0"/>
              </a:rPr>
              <a:t>Directly Connected After Match</a:t>
            </a:r>
            <a:endParaRPr lang="en-IN" sz="2000" b="1" dirty="0">
              <a:solidFill>
                <a:srgbClr val="C00000"/>
              </a:solidFill>
              <a:latin typeface="Cambria" pitchFamily="18" charset="0"/>
            </a:endParaRPr>
          </a:p>
        </p:txBody>
      </p:sp>
      <p:sp>
        <p:nvSpPr>
          <p:cNvPr id="17" name="Rectangle 16"/>
          <p:cNvSpPr/>
          <p:nvPr/>
        </p:nvSpPr>
        <p:spPr>
          <a:xfrm>
            <a:off x="4331385" y="2610568"/>
            <a:ext cx="1871296" cy="1200329"/>
          </a:xfrm>
          <a:prstGeom prst="rect">
            <a:avLst/>
          </a:prstGeom>
        </p:spPr>
        <p:txBody>
          <a:bodyPr wrap="square">
            <a:spAutoFit/>
          </a:bodyPr>
          <a:lstStyle/>
          <a:p>
            <a:r>
              <a:rPr lang="en-US" b="1" dirty="0">
                <a:solidFill>
                  <a:schemeClr val="accent5">
                    <a:lumMod val="50000"/>
                  </a:schemeClr>
                </a:solidFill>
              </a:rPr>
              <a:t>Register</a:t>
            </a:r>
          </a:p>
          <a:p>
            <a:r>
              <a:rPr lang="en-US" b="1" dirty="0" smtClean="0">
                <a:solidFill>
                  <a:schemeClr val="accent5">
                    <a:lumMod val="50000"/>
                  </a:schemeClr>
                </a:solidFill>
              </a:rPr>
              <a:t>Post </a:t>
            </a:r>
            <a:r>
              <a:rPr lang="en-US" b="1" dirty="0">
                <a:solidFill>
                  <a:schemeClr val="accent5">
                    <a:lumMod val="50000"/>
                  </a:schemeClr>
                </a:solidFill>
              </a:rPr>
              <a:t>Jobs</a:t>
            </a:r>
          </a:p>
          <a:p>
            <a:r>
              <a:rPr lang="en-US" b="1" dirty="0">
                <a:solidFill>
                  <a:schemeClr val="accent5">
                    <a:lumMod val="50000"/>
                  </a:schemeClr>
                </a:solidFill>
              </a:rPr>
              <a:t>Ask for Details on Match</a:t>
            </a:r>
            <a:endParaRPr lang="en-IN" b="1" dirty="0">
              <a:solidFill>
                <a:schemeClr val="accent5">
                  <a:lumMod val="50000"/>
                </a:schemeClr>
              </a:solidFill>
            </a:endParaRPr>
          </a:p>
        </p:txBody>
      </p:sp>
      <p:sp>
        <p:nvSpPr>
          <p:cNvPr id="31" name="Rectangle 30"/>
          <p:cNvSpPr/>
          <p:nvPr/>
        </p:nvSpPr>
        <p:spPr>
          <a:xfrm>
            <a:off x="6364986" y="2523103"/>
            <a:ext cx="1714708" cy="1200329"/>
          </a:xfrm>
          <a:prstGeom prst="rect">
            <a:avLst/>
          </a:prstGeom>
        </p:spPr>
        <p:txBody>
          <a:bodyPr wrap="square">
            <a:spAutoFit/>
          </a:bodyPr>
          <a:lstStyle/>
          <a:p>
            <a:r>
              <a:rPr lang="en-US" b="1" dirty="0">
                <a:solidFill>
                  <a:schemeClr val="accent6">
                    <a:lumMod val="50000"/>
                  </a:schemeClr>
                </a:solidFill>
              </a:rPr>
              <a:t>Register </a:t>
            </a:r>
          </a:p>
          <a:p>
            <a:r>
              <a:rPr lang="en-US" b="1" dirty="0">
                <a:solidFill>
                  <a:schemeClr val="accent6">
                    <a:lumMod val="50000"/>
                  </a:schemeClr>
                </a:solidFill>
              </a:rPr>
              <a:t>Upload Resume </a:t>
            </a:r>
          </a:p>
          <a:p>
            <a:r>
              <a:rPr lang="en-US" b="1" dirty="0">
                <a:solidFill>
                  <a:schemeClr val="accent6">
                    <a:lumMod val="50000"/>
                  </a:schemeClr>
                </a:solidFill>
              </a:rPr>
              <a:t>Apply For Matching Jobs</a:t>
            </a:r>
            <a:endParaRPr lang="en-IN" b="1" dirty="0">
              <a:solidFill>
                <a:schemeClr val="accent6">
                  <a:lumMod val="50000"/>
                </a:schemeClr>
              </a:solidFill>
            </a:endParaRPr>
          </a:p>
        </p:txBody>
      </p:sp>
      <p:sp>
        <p:nvSpPr>
          <p:cNvPr id="32" name="Rectangle 31"/>
          <p:cNvSpPr/>
          <p:nvPr/>
        </p:nvSpPr>
        <p:spPr>
          <a:xfrm>
            <a:off x="2046655" y="5282974"/>
            <a:ext cx="2665923" cy="400110"/>
          </a:xfrm>
          <a:prstGeom prst="rect">
            <a:avLst/>
          </a:prstGeom>
        </p:spPr>
        <p:txBody>
          <a:bodyPr wrap="none">
            <a:spAutoFit/>
          </a:bodyPr>
          <a:lstStyle/>
          <a:p>
            <a:r>
              <a:rPr lang="en-US" sz="2000" b="1" dirty="0">
                <a:solidFill>
                  <a:schemeClr val="accent1">
                    <a:lumMod val="50000"/>
                  </a:schemeClr>
                </a:solidFill>
              </a:rPr>
              <a:t>Get detail after request</a:t>
            </a:r>
            <a:endParaRPr lang="en-IN" sz="2000" b="1" dirty="0">
              <a:solidFill>
                <a:schemeClr val="accent1">
                  <a:lumMod val="50000"/>
                </a:schemeClr>
              </a:solidFill>
            </a:endParaRPr>
          </a:p>
        </p:txBody>
      </p:sp>
      <p:sp>
        <p:nvSpPr>
          <p:cNvPr id="33" name="TextBox 32"/>
          <p:cNvSpPr txBox="1"/>
          <p:nvPr/>
        </p:nvSpPr>
        <p:spPr>
          <a:xfrm>
            <a:off x="7143990" y="5231530"/>
            <a:ext cx="3678895" cy="707886"/>
          </a:xfrm>
          <a:prstGeom prst="rect">
            <a:avLst/>
          </a:prstGeom>
          <a:noFill/>
        </p:spPr>
        <p:txBody>
          <a:bodyPr wrap="square" rtlCol="0">
            <a:spAutoFit/>
          </a:bodyPr>
          <a:lstStyle/>
          <a:p>
            <a:pPr algn="ctr"/>
            <a:r>
              <a:rPr lang="en-US" sz="2000" b="1" dirty="0" smtClean="0">
                <a:solidFill>
                  <a:schemeClr val="accent6">
                    <a:lumMod val="50000"/>
                  </a:schemeClr>
                </a:solidFill>
              </a:rPr>
              <a:t>Get detail through SMS/ E-mail/ Voice Call</a:t>
            </a:r>
            <a:endParaRPr lang="en-IN" sz="2000" b="1" dirty="0">
              <a:solidFill>
                <a:schemeClr val="accent6">
                  <a:lumMod val="50000"/>
                </a:schemeClr>
              </a:solidFill>
            </a:endParaRPr>
          </a:p>
        </p:txBody>
      </p:sp>
    </p:spTree>
    <p:extLst>
      <p:ext uri="{BB962C8B-B14F-4D97-AF65-F5344CB8AC3E}">
        <p14:creationId xmlns:p14="http://schemas.microsoft.com/office/powerpoint/2010/main" val="2163041221"/>
      </p:ext>
    </p:extLst>
  </p:cSld>
  <p:clrMapOvr>
    <a:masterClrMapping/>
  </p:clrMapOvr>
  <p:transition spd="med" advTm="7000">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Process to be followed by Job seeker for getting a JOB-1</a:t>
            </a:r>
          </a:p>
        </p:txBody>
      </p:sp>
      <p:sp>
        <p:nvSpPr>
          <p:cNvPr id="16" name="TextBox 15"/>
          <p:cNvSpPr txBox="1"/>
          <p:nvPr/>
        </p:nvSpPr>
        <p:spPr>
          <a:xfrm>
            <a:off x="1803800" y="1259170"/>
            <a:ext cx="6324600" cy="3046413"/>
          </a:xfrm>
          <a:prstGeom prst="rect">
            <a:avLst/>
          </a:prstGeom>
          <a:noFill/>
        </p:spPr>
        <p:txBody>
          <a:bodyPr>
            <a:spAutoFit/>
          </a:bodyPr>
          <a:lstStyle/>
          <a:p>
            <a:pPr marL="457200" indent="-457200" algn="just" eaLnBrk="1" fontAlgn="auto" hangingPunct="1">
              <a:spcBef>
                <a:spcPts val="0"/>
              </a:spcBef>
              <a:spcAft>
                <a:spcPts val="0"/>
              </a:spcAft>
              <a:buFont typeface="+mj-lt"/>
              <a:buAutoNum type="arabicPeriod"/>
              <a:defRPr/>
            </a:pPr>
            <a:r>
              <a:rPr lang="en-US" sz="2400" dirty="0">
                <a:solidFill>
                  <a:schemeClr val="accent1">
                    <a:lumMod val="50000"/>
                  </a:schemeClr>
                </a:solidFill>
                <a:latin typeface="+mn-lt"/>
              </a:rPr>
              <a:t>Inquiry – Walk in – Registration</a:t>
            </a:r>
            <a:endParaRPr lang="en-IN" sz="2400" dirty="0">
              <a:solidFill>
                <a:schemeClr val="accent1">
                  <a:lumMod val="50000"/>
                </a:schemeClr>
              </a:solidFill>
              <a:latin typeface="+mn-lt"/>
            </a:endParaRP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Document Preparation/ Verification, Focusing candidate for Presentation in interview</a:t>
            </a:r>
          </a:p>
          <a:p>
            <a:pPr marL="457200" indent="-457200" algn="just" eaLnBrk="1" fontAlgn="auto" hangingPunct="1">
              <a:spcBef>
                <a:spcPts val="0"/>
              </a:spcBef>
              <a:spcAft>
                <a:spcPts val="0"/>
              </a:spcAft>
              <a:buFont typeface="+mj-lt"/>
              <a:buAutoNum type="arabicPeriod"/>
              <a:defRPr/>
            </a:pPr>
            <a:r>
              <a:rPr lang="en-US" sz="2400" dirty="0">
                <a:solidFill>
                  <a:srgbClr val="FF0000"/>
                </a:solidFill>
                <a:latin typeface="+mn-lt"/>
              </a:rPr>
              <a:t>Screening interview</a:t>
            </a:r>
            <a:r>
              <a:rPr lang="en-US" sz="2400" dirty="0">
                <a:solidFill>
                  <a:schemeClr val="tx2">
                    <a:lumMod val="75000"/>
                  </a:schemeClr>
                </a:solidFill>
                <a:latin typeface="+mn-lt"/>
              </a:rPr>
              <a:t> at iROJGAR</a:t>
            </a: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Resume Forwarded to Job Provider after matching a job</a:t>
            </a:r>
          </a:p>
          <a:p>
            <a:pPr marL="457200" indent="-457200" algn="just" eaLnBrk="1" fontAlgn="auto" hangingPunct="1">
              <a:spcBef>
                <a:spcPts val="0"/>
              </a:spcBef>
              <a:spcAft>
                <a:spcPts val="0"/>
              </a:spcAft>
              <a:buFont typeface="+mj-lt"/>
              <a:buAutoNum type="arabicPeriod"/>
              <a:defRPr/>
            </a:pPr>
            <a:r>
              <a:rPr lang="en-US" sz="2400" dirty="0">
                <a:solidFill>
                  <a:schemeClr val="tx2">
                    <a:lumMod val="75000"/>
                  </a:schemeClr>
                </a:solidFill>
                <a:latin typeface="+mn-lt"/>
              </a:rPr>
              <a:t>Interview – to be conducted at venue mentioned by Job Provider</a:t>
            </a: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83" r="983" b="28367"/>
          <a:stretch/>
        </p:blipFill>
        <p:spPr bwMode="auto">
          <a:xfrm>
            <a:off x="2540521" y="4305583"/>
            <a:ext cx="7110967" cy="200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2256414"/>
      </p:ext>
    </p:extLst>
  </p:cSld>
  <p:clrMapOvr>
    <a:masterClrMapping/>
  </p:clrMapOvr>
  <p:transition spd="med" advTm="7000">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Process to be followed by Job seeker for getting a </a:t>
            </a:r>
            <a:r>
              <a:rPr lang="en-US" sz="2400" b="1" dirty="0" smtClean="0">
                <a:solidFill>
                  <a:schemeClr val="bg1"/>
                </a:solidFill>
                <a:latin typeface="Cambria" pitchFamily="18" charset="0"/>
              </a:rPr>
              <a:t>JOB-2</a:t>
            </a:r>
            <a:endParaRPr lang="en-US" sz="2400" b="1" dirty="0">
              <a:solidFill>
                <a:schemeClr val="bg1"/>
              </a:solidFill>
              <a:latin typeface="Cambria" pitchFamily="18" charset="0"/>
            </a:endParaRPr>
          </a:p>
        </p:txBody>
      </p:sp>
      <p:sp>
        <p:nvSpPr>
          <p:cNvPr id="26" name="TextBox 25"/>
          <p:cNvSpPr txBox="1"/>
          <p:nvPr/>
        </p:nvSpPr>
        <p:spPr>
          <a:xfrm>
            <a:off x="1638909" y="1154240"/>
            <a:ext cx="8855259" cy="2677656"/>
          </a:xfrm>
          <a:prstGeom prst="rect">
            <a:avLst/>
          </a:prstGeom>
          <a:noFill/>
        </p:spPr>
        <p:txBody>
          <a:bodyPr wrap="square">
            <a:spAutoFit/>
          </a:bodyPr>
          <a:lstStyle/>
          <a:p>
            <a:pPr marL="465138" indent="-465138" algn="just" eaLnBrk="1" fontAlgn="auto" hangingPunct="1">
              <a:spcBef>
                <a:spcPts val="0"/>
              </a:spcBef>
              <a:spcAft>
                <a:spcPts val="0"/>
              </a:spcAft>
              <a:defRPr/>
            </a:pPr>
            <a:r>
              <a:rPr lang="en-US" sz="2400" dirty="0">
                <a:solidFill>
                  <a:schemeClr val="tx2">
                    <a:lumMod val="75000"/>
                  </a:schemeClr>
                </a:solidFill>
                <a:latin typeface="+mn-lt"/>
              </a:rPr>
              <a:t>6. 	Outcome of an interview – Not selected/kept on hold/ 2</a:t>
            </a:r>
            <a:r>
              <a:rPr lang="en-US" sz="2400" baseline="30000" dirty="0">
                <a:solidFill>
                  <a:schemeClr val="tx2">
                    <a:lumMod val="75000"/>
                  </a:schemeClr>
                </a:solidFill>
                <a:latin typeface="+mn-lt"/>
              </a:rPr>
              <a:t>nd</a:t>
            </a:r>
            <a:r>
              <a:rPr lang="en-US" sz="2400" dirty="0">
                <a:solidFill>
                  <a:schemeClr val="tx2">
                    <a:lumMod val="75000"/>
                  </a:schemeClr>
                </a:solidFill>
                <a:latin typeface="+mn-lt"/>
              </a:rPr>
              <a:t> round/ </a:t>
            </a:r>
            <a:r>
              <a:rPr lang="en-US" sz="2400" dirty="0">
                <a:solidFill>
                  <a:srgbClr val="FF0000"/>
                </a:solidFill>
                <a:latin typeface="+mn-lt"/>
              </a:rPr>
              <a:t>Selected</a:t>
            </a:r>
          </a:p>
          <a:p>
            <a:pPr marL="465138" indent="-465138" algn="just" eaLnBrk="1" fontAlgn="auto" hangingPunct="1">
              <a:spcBef>
                <a:spcPts val="0"/>
              </a:spcBef>
              <a:spcAft>
                <a:spcPts val="0"/>
              </a:spcAft>
              <a:defRPr/>
            </a:pPr>
            <a:r>
              <a:rPr lang="en-US" sz="2400" dirty="0">
                <a:solidFill>
                  <a:schemeClr val="tx2">
                    <a:lumMod val="75000"/>
                  </a:schemeClr>
                </a:solidFill>
                <a:latin typeface="+mn-lt"/>
              </a:rPr>
              <a:t>7.  	After selection candidate decide to join and/or retain job </a:t>
            </a:r>
          </a:p>
          <a:p>
            <a:pPr marL="465138" indent="-465138" algn="just" eaLnBrk="1" fontAlgn="auto" hangingPunct="1">
              <a:spcBef>
                <a:spcPts val="0"/>
              </a:spcBef>
              <a:spcAft>
                <a:spcPts val="0"/>
              </a:spcAft>
              <a:defRPr/>
            </a:pPr>
            <a:r>
              <a:rPr lang="en-US" sz="2400" dirty="0">
                <a:solidFill>
                  <a:schemeClr val="tx2">
                    <a:lumMod val="75000"/>
                  </a:schemeClr>
                </a:solidFill>
                <a:latin typeface="+mn-lt"/>
              </a:rPr>
              <a:t>8.  	After Joining, JP also decides to retain the candidate.</a:t>
            </a:r>
          </a:p>
          <a:p>
            <a:pPr marL="465138" indent="-465138" algn="just" eaLnBrk="1" fontAlgn="auto" hangingPunct="1">
              <a:spcBef>
                <a:spcPts val="0"/>
              </a:spcBef>
              <a:spcAft>
                <a:spcPts val="0"/>
              </a:spcAft>
              <a:defRPr/>
            </a:pPr>
            <a:r>
              <a:rPr lang="en-US" sz="2400" dirty="0">
                <a:solidFill>
                  <a:schemeClr val="tx2">
                    <a:lumMod val="75000"/>
                  </a:schemeClr>
                </a:solidFill>
                <a:latin typeface="+mn-lt"/>
              </a:rPr>
              <a:t>9. 	</a:t>
            </a:r>
            <a:r>
              <a:rPr lang="en-US" sz="2400" dirty="0">
                <a:solidFill>
                  <a:srgbClr val="FF0000"/>
                </a:solidFill>
                <a:latin typeface="+mn-lt"/>
              </a:rPr>
              <a:t>RESPONSIBILITY OF </a:t>
            </a:r>
            <a:r>
              <a:rPr lang="en-US" sz="2400" dirty="0" err="1">
                <a:solidFill>
                  <a:srgbClr val="FF0000"/>
                </a:solidFill>
                <a:latin typeface="+mn-lt"/>
              </a:rPr>
              <a:t>iROJGAR</a:t>
            </a:r>
            <a:r>
              <a:rPr lang="en-US" sz="2400" dirty="0">
                <a:solidFill>
                  <a:srgbClr val="FF0000"/>
                </a:solidFill>
                <a:latin typeface="+mn-lt"/>
              </a:rPr>
              <a:t> ENDS.</a:t>
            </a:r>
          </a:p>
          <a:p>
            <a:pPr marL="465138" indent="-465138" algn="just" eaLnBrk="1" fontAlgn="auto" hangingPunct="1">
              <a:spcBef>
                <a:spcPts val="0"/>
              </a:spcBef>
              <a:spcAft>
                <a:spcPts val="0"/>
              </a:spcAft>
              <a:defRPr/>
            </a:pPr>
            <a:r>
              <a:rPr lang="en-US" sz="2400" dirty="0">
                <a:solidFill>
                  <a:schemeClr val="tx2">
                    <a:lumMod val="75000"/>
                  </a:schemeClr>
                </a:solidFill>
                <a:latin typeface="+mn-lt"/>
              </a:rPr>
              <a:t>10.	Still iROJGAR takes monthly/quarterly/yearly follow up and feedback of both sides to understand the JOB MARKET of SURAT.</a:t>
            </a:r>
          </a:p>
        </p:txBody>
      </p:sp>
      <p:pic>
        <p:nvPicPr>
          <p:cNvPr id="2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83" r="983" b="28367"/>
          <a:stretch/>
        </p:blipFill>
        <p:spPr bwMode="auto">
          <a:xfrm>
            <a:off x="2540521" y="4305583"/>
            <a:ext cx="7110967" cy="200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077483"/>
      </p:ext>
    </p:extLst>
  </p:cSld>
  <p:clrMapOvr>
    <a:masterClrMapping/>
  </p:clrMapOvr>
  <p:transition spd="med" advTm="7000">
    <p:zoom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260" y="2488366"/>
            <a:ext cx="3391392" cy="1701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247874" y="295163"/>
            <a:ext cx="569626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IN" sz="2400" b="1" dirty="0" smtClean="0">
                <a:solidFill>
                  <a:schemeClr val="bg1"/>
                </a:solidFill>
                <a:latin typeface="Cambria" pitchFamily="18" charset="0"/>
              </a:rPr>
              <a:t> DOCUMENTS </a:t>
            </a:r>
            <a:r>
              <a:rPr lang="en-IN" sz="2400" b="1" dirty="0">
                <a:solidFill>
                  <a:schemeClr val="bg1"/>
                </a:solidFill>
                <a:latin typeface="Cambria" pitchFamily="18" charset="0"/>
              </a:rPr>
              <a:t>(TO BE KEPT READY) - 1</a:t>
            </a:r>
            <a:endParaRPr lang="en-US" sz="2400" b="1" dirty="0">
              <a:solidFill>
                <a:schemeClr val="bg1"/>
              </a:solidFill>
              <a:latin typeface="Cambria" pitchFamily="18" charset="0"/>
            </a:endParaRPr>
          </a:p>
        </p:txBody>
      </p:sp>
      <p:sp>
        <p:nvSpPr>
          <p:cNvPr id="14" name="TextBox 13"/>
          <p:cNvSpPr txBox="1"/>
          <p:nvPr/>
        </p:nvSpPr>
        <p:spPr>
          <a:xfrm>
            <a:off x="4144760" y="1452790"/>
            <a:ext cx="6858000" cy="4894263"/>
          </a:xfrm>
          <a:prstGeom prst="rect">
            <a:avLst/>
          </a:prstGeom>
          <a:noFill/>
        </p:spPr>
        <p:txBody>
          <a:bodyPr>
            <a:spAutoFit/>
          </a:bodyPr>
          <a:lstStyle/>
          <a:p>
            <a:pPr marL="465138" indent="-465138" eaLnBrk="1" fontAlgn="auto" hangingPunct="1">
              <a:spcBef>
                <a:spcPts val="0"/>
              </a:spcBef>
              <a:spcAft>
                <a:spcPts val="0"/>
              </a:spcAft>
              <a:buFont typeface="+mj-lt"/>
              <a:buAutoNum type="alphaUcPeriod"/>
              <a:defRPr/>
            </a:pPr>
            <a:r>
              <a:rPr lang="en-IN" sz="2400" dirty="0">
                <a:solidFill>
                  <a:schemeClr val="tx2">
                    <a:lumMod val="75000"/>
                  </a:schemeClr>
                </a:solidFill>
                <a:latin typeface="+mn-lt"/>
              </a:rPr>
              <a:t>Proof of Birth/</a:t>
            </a:r>
            <a:r>
              <a:rPr lang="en-IN" sz="2400" dirty="0">
                <a:solidFill>
                  <a:srgbClr val="FF0000"/>
                </a:solidFill>
                <a:latin typeface="+mn-lt"/>
              </a:rPr>
              <a:t>Age</a:t>
            </a:r>
            <a:r>
              <a:rPr lang="en-IN" sz="2400" dirty="0">
                <a:solidFill>
                  <a:schemeClr val="tx2">
                    <a:lumMod val="75000"/>
                  </a:schemeClr>
                </a:solidFill>
                <a:latin typeface="+mn-lt"/>
              </a:rPr>
              <a:t> – School Leaving Certificate, 10</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Certificate, Birth date Certificate from Municipal Council, etc.</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Qualification</a:t>
            </a:r>
            <a:r>
              <a:rPr lang="en-IN" sz="2400" dirty="0">
                <a:solidFill>
                  <a:schemeClr val="tx2">
                    <a:lumMod val="75000"/>
                  </a:schemeClr>
                </a:solidFill>
                <a:latin typeface="+mn-lt"/>
              </a:rPr>
              <a:t> – 10</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12</a:t>
            </a:r>
            <a:r>
              <a:rPr lang="en-IN" sz="2400" baseline="30000" dirty="0">
                <a:solidFill>
                  <a:schemeClr val="tx2">
                    <a:lumMod val="75000"/>
                  </a:schemeClr>
                </a:solidFill>
                <a:latin typeface="+mn-lt"/>
              </a:rPr>
              <a:t>th</a:t>
            </a:r>
            <a:r>
              <a:rPr lang="en-IN" sz="2400" dirty="0">
                <a:solidFill>
                  <a:schemeClr val="tx2">
                    <a:lumMod val="75000"/>
                  </a:schemeClr>
                </a:solidFill>
                <a:latin typeface="+mn-lt"/>
              </a:rPr>
              <a:t> passing, Graduation (all mark sheets), Degree Certificate, Higher Education Certificates, TRANSCRIPT OF SYLLABUS</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Skills</a:t>
            </a:r>
            <a:r>
              <a:rPr lang="en-IN" sz="2400" dirty="0">
                <a:solidFill>
                  <a:schemeClr val="tx2">
                    <a:lumMod val="75000"/>
                  </a:schemeClr>
                </a:solidFill>
                <a:latin typeface="+mn-lt"/>
              </a:rPr>
              <a:t>/ Vocational Development – Typing, Computer Courses, English Proficiency, Any other specific job related skills</a:t>
            </a:r>
            <a:endParaRPr lang="en-US" sz="2400" dirty="0">
              <a:solidFill>
                <a:schemeClr val="tx2">
                  <a:lumMod val="75000"/>
                </a:schemeClr>
              </a:solidFill>
              <a:latin typeface="+mn-lt"/>
            </a:endParaRPr>
          </a:p>
          <a:p>
            <a:pPr marL="465138" indent="-465138" eaLnBrk="1" fontAlgn="auto" hangingPunct="1">
              <a:spcBef>
                <a:spcPts val="0"/>
              </a:spcBef>
              <a:spcAft>
                <a:spcPts val="0"/>
              </a:spcAft>
              <a:buFont typeface="+mj-lt"/>
              <a:buAutoNum type="alphaUcPeriod"/>
              <a:defRPr/>
            </a:pPr>
            <a:r>
              <a:rPr lang="en-IN" sz="2400" dirty="0">
                <a:solidFill>
                  <a:srgbClr val="FF0000"/>
                </a:solidFill>
                <a:latin typeface="+mn-lt"/>
              </a:rPr>
              <a:t>Id Proof</a:t>
            </a:r>
            <a:r>
              <a:rPr lang="en-IN" sz="2400" dirty="0">
                <a:solidFill>
                  <a:schemeClr val="tx2">
                    <a:lumMod val="75000"/>
                  </a:schemeClr>
                </a:solidFill>
                <a:latin typeface="+mn-lt"/>
              </a:rPr>
              <a:t> – Driving Licence, PAN card, Pass port, AADHAR card, Election voter card, Photograph, etc.   </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186220126"/>
      </p:ext>
    </p:extLst>
  </p:cSld>
  <p:clrMapOvr>
    <a:masterClrMapping/>
  </p:clrMapOvr>
  <p:transition spd="med" advTm="7000">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2379"/>
          <a:stretch/>
        </p:blipFill>
        <p:spPr bwMode="auto">
          <a:xfrm>
            <a:off x="1404961" y="2728452"/>
            <a:ext cx="3003169" cy="277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270359" y="211795"/>
            <a:ext cx="5651291"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IN" sz="2400" b="1" dirty="0" smtClean="0">
                <a:solidFill>
                  <a:schemeClr val="bg1"/>
                </a:solidFill>
                <a:latin typeface="Cambria" pitchFamily="18" charset="0"/>
              </a:rPr>
              <a:t> DOCUMENTS </a:t>
            </a:r>
            <a:r>
              <a:rPr lang="en-IN" sz="2400" b="1" dirty="0">
                <a:solidFill>
                  <a:schemeClr val="bg1"/>
                </a:solidFill>
                <a:latin typeface="Cambria" pitchFamily="18" charset="0"/>
              </a:rPr>
              <a:t>(TO BE KEPT READY) - 2</a:t>
            </a:r>
            <a:endParaRPr lang="en-US" sz="2400" b="1" dirty="0">
              <a:solidFill>
                <a:schemeClr val="bg1"/>
              </a:solidFill>
              <a:latin typeface="Cambria" pitchFamily="18" charset="0"/>
            </a:endParaRPr>
          </a:p>
        </p:txBody>
      </p:sp>
      <p:sp>
        <p:nvSpPr>
          <p:cNvPr id="14" name="TextBox 13"/>
          <p:cNvSpPr txBox="1"/>
          <p:nvPr/>
        </p:nvSpPr>
        <p:spPr>
          <a:xfrm>
            <a:off x="4488924" y="2021517"/>
            <a:ext cx="6858000" cy="3046413"/>
          </a:xfrm>
          <a:prstGeom prst="rect">
            <a:avLst/>
          </a:prstGeom>
          <a:noFill/>
        </p:spPr>
        <p:txBody>
          <a:bodyPr>
            <a:spAutoFit/>
          </a:bodyPr>
          <a:lstStyle/>
          <a:p>
            <a:pPr marL="465138" indent="-465138" eaLnBrk="1" fontAlgn="auto" hangingPunct="1">
              <a:spcBef>
                <a:spcPts val="0"/>
              </a:spcBef>
              <a:spcAft>
                <a:spcPts val="0"/>
              </a:spcAft>
              <a:defRPr/>
            </a:pPr>
            <a:r>
              <a:rPr lang="en-IN" sz="2400" dirty="0">
                <a:solidFill>
                  <a:schemeClr val="tx2">
                    <a:lumMod val="75000"/>
                  </a:schemeClr>
                </a:solidFill>
                <a:latin typeface="+mn-lt"/>
              </a:rPr>
              <a:t>E.	Proof of </a:t>
            </a:r>
            <a:r>
              <a:rPr lang="en-IN" sz="2400" dirty="0">
                <a:solidFill>
                  <a:srgbClr val="FF0000"/>
                </a:solidFill>
                <a:latin typeface="+mn-lt"/>
              </a:rPr>
              <a:t>previous job</a:t>
            </a:r>
            <a:r>
              <a:rPr lang="en-IN" sz="2400" dirty="0">
                <a:solidFill>
                  <a:schemeClr val="tx2">
                    <a:lumMod val="75000"/>
                  </a:schemeClr>
                </a:solidFill>
                <a:latin typeface="+mn-lt"/>
              </a:rPr>
              <a:t> – Appointment letter, photograph taken on duty, id card of company, etc.</a:t>
            </a:r>
            <a:endParaRPr lang="en-US" sz="2400" dirty="0">
              <a:solidFill>
                <a:schemeClr val="tx2">
                  <a:lumMod val="75000"/>
                </a:schemeClr>
              </a:solidFill>
              <a:latin typeface="+mn-lt"/>
            </a:endParaRPr>
          </a:p>
          <a:p>
            <a:pPr marL="465138" indent="-465138" eaLnBrk="1" fontAlgn="auto" hangingPunct="1">
              <a:spcBef>
                <a:spcPts val="0"/>
              </a:spcBef>
              <a:spcAft>
                <a:spcPts val="0"/>
              </a:spcAft>
              <a:defRPr/>
            </a:pPr>
            <a:r>
              <a:rPr lang="en-IN" sz="2400" dirty="0">
                <a:solidFill>
                  <a:srgbClr val="FF0000"/>
                </a:solidFill>
                <a:latin typeface="+mn-lt"/>
              </a:rPr>
              <a:t>F. 	Experience</a:t>
            </a:r>
            <a:r>
              <a:rPr lang="en-IN" sz="2400" dirty="0">
                <a:solidFill>
                  <a:schemeClr val="tx2">
                    <a:lumMod val="75000"/>
                  </a:schemeClr>
                </a:solidFill>
                <a:latin typeface="+mn-lt"/>
              </a:rPr>
              <a:t> Letter – It should thoroughly narrate your duties and responsibilities, designation, signed by authority.</a:t>
            </a:r>
            <a:endParaRPr lang="en-US" sz="2400" dirty="0">
              <a:solidFill>
                <a:schemeClr val="tx2">
                  <a:lumMod val="75000"/>
                </a:schemeClr>
              </a:solidFill>
              <a:latin typeface="+mn-lt"/>
            </a:endParaRPr>
          </a:p>
          <a:p>
            <a:pPr marL="465138" indent="-465138" eaLnBrk="1" fontAlgn="auto" hangingPunct="1">
              <a:spcBef>
                <a:spcPts val="0"/>
              </a:spcBef>
              <a:spcAft>
                <a:spcPts val="0"/>
              </a:spcAft>
              <a:defRPr/>
            </a:pPr>
            <a:r>
              <a:rPr lang="en-IN" sz="2400" dirty="0">
                <a:solidFill>
                  <a:srgbClr val="FF0000"/>
                </a:solidFill>
                <a:latin typeface="+mn-lt"/>
              </a:rPr>
              <a:t>G. 	Salary</a:t>
            </a:r>
            <a:r>
              <a:rPr lang="en-IN" sz="2400" dirty="0">
                <a:solidFill>
                  <a:schemeClr val="tx2">
                    <a:lumMod val="75000"/>
                  </a:schemeClr>
                </a:solidFill>
                <a:latin typeface="+mn-lt"/>
              </a:rPr>
              <a:t> – Salary slip, Bank passbook transfer entry, Salary certificate, etc.</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186220126"/>
      </p:ext>
    </p:extLst>
  </p:cSld>
  <p:clrMapOvr>
    <a:masterClrMapping/>
  </p:clrMapOvr>
  <p:transition spd="med" advTm="7000">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9967500" y="2377431"/>
            <a:ext cx="2093311" cy="418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150438" y="211709"/>
            <a:ext cx="5891134"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a:solidFill>
                  <a:schemeClr val="bg1"/>
                </a:solidFill>
                <a:latin typeface="Cambria" pitchFamily="18" charset="0"/>
              </a:rPr>
              <a:t>Personal presentation of a job seeker - 1</a:t>
            </a:r>
          </a:p>
        </p:txBody>
      </p:sp>
      <p:sp>
        <p:nvSpPr>
          <p:cNvPr id="14" name="Rectangle 13"/>
          <p:cNvSpPr/>
          <p:nvPr/>
        </p:nvSpPr>
        <p:spPr>
          <a:xfrm>
            <a:off x="1611430" y="1274160"/>
            <a:ext cx="1371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000" b="1" dirty="0"/>
              <a:t>For MEN:</a:t>
            </a:r>
          </a:p>
        </p:txBody>
      </p:sp>
      <p:sp>
        <p:nvSpPr>
          <p:cNvPr id="15" name="TextBox 8"/>
          <p:cNvSpPr txBox="1">
            <a:spLocks noChangeArrowheads="1"/>
          </p:cNvSpPr>
          <p:nvPr/>
        </p:nvSpPr>
        <p:spPr bwMode="auto">
          <a:xfrm>
            <a:off x="1830864" y="1836574"/>
            <a:ext cx="8839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buFont typeface="Wingdings" pitchFamily="2" charset="2"/>
              <a:buChar char="§"/>
            </a:pPr>
            <a:r>
              <a:rPr lang="en-US" altLang="en-US" sz="2400" dirty="0"/>
              <a:t>Personal </a:t>
            </a:r>
            <a:r>
              <a:rPr lang="en-US" altLang="en-US" sz="2400" dirty="0">
                <a:solidFill>
                  <a:srgbClr val="FF0000"/>
                </a:solidFill>
              </a:rPr>
              <a:t>grooming</a:t>
            </a:r>
            <a:r>
              <a:rPr lang="en-US" altLang="en-US" sz="2400" dirty="0"/>
              <a:t>-Body cleanliness (Clean shave, properly combed hair, Cut nail, hair on body, tattoo, face grooming, etc.)</a:t>
            </a:r>
          </a:p>
          <a:p>
            <a:pPr algn="just" eaLnBrk="1" hangingPunct="1">
              <a:buFont typeface="Wingdings" pitchFamily="2" charset="2"/>
              <a:buChar char="§"/>
            </a:pPr>
            <a:r>
              <a:rPr lang="en-US" altLang="en-US" sz="2400" dirty="0">
                <a:solidFill>
                  <a:srgbClr val="FF0000"/>
                </a:solidFill>
              </a:rPr>
              <a:t>Clothes</a:t>
            </a:r>
            <a:r>
              <a:rPr lang="en-US" altLang="en-US" sz="2400" dirty="0"/>
              <a:t> (suitable to job you are applying for, </a:t>
            </a:r>
            <a:r>
              <a:rPr lang="en-IN" altLang="en-US" sz="2400" dirty="0"/>
              <a:t>light pastel colour shirt and dark trousers,</a:t>
            </a:r>
            <a:r>
              <a:rPr lang="en-US" altLang="en-US" sz="2400" dirty="0"/>
              <a:t> Best available formal in your wardrobe, pen pocket shall be empty)</a:t>
            </a:r>
          </a:p>
          <a:p>
            <a:pPr algn="just" eaLnBrk="1" hangingPunct="1">
              <a:buFont typeface="Wingdings" pitchFamily="2" charset="2"/>
              <a:buChar char="§"/>
            </a:pPr>
            <a:r>
              <a:rPr lang="en-US" altLang="en-US" sz="2400" dirty="0">
                <a:solidFill>
                  <a:srgbClr val="FF0000"/>
                </a:solidFill>
              </a:rPr>
              <a:t>Accessories</a:t>
            </a:r>
            <a:r>
              <a:rPr lang="en-US" altLang="en-US" sz="2400" dirty="0"/>
              <a:t> (belt, shoes, ear rings, watch, hand rings, necklace, etc.)</a:t>
            </a:r>
          </a:p>
          <a:p>
            <a:pPr algn="just" eaLnBrk="1" hangingPunct="1">
              <a:buFont typeface="Wingdings" pitchFamily="2" charset="2"/>
              <a:buChar char="§"/>
            </a:pPr>
            <a:r>
              <a:rPr lang="en-US" altLang="en-US" sz="2400" dirty="0">
                <a:solidFill>
                  <a:srgbClr val="FF0000"/>
                </a:solidFill>
              </a:rPr>
              <a:t>Portfolio</a:t>
            </a:r>
            <a:r>
              <a:rPr lang="en-US" altLang="en-US" sz="2400" dirty="0"/>
              <a:t> (</a:t>
            </a:r>
            <a:r>
              <a:rPr lang="en-US" altLang="en-US" sz="2400" dirty="0" err="1"/>
              <a:t>Colour</a:t>
            </a:r>
            <a:r>
              <a:rPr lang="en-US" altLang="en-US" sz="2400" dirty="0"/>
              <a:t> of folder, file of certificates, arrangements, condition of papers in portfolio.)</a:t>
            </a:r>
          </a:p>
        </p:txBody>
      </p:sp>
      <p:sp>
        <p:nvSpPr>
          <p:cNvPr id="16" name="TextBox 7"/>
          <p:cNvSpPr txBox="1">
            <a:spLocks noChangeArrowheads="1"/>
          </p:cNvSpPr>
          <p:nvPr/>
        </p:nvSpPr>
        <p:spPr bwMode="auto">
          <a:xfrm>
            <a:off x="2430890" y="5594760"/>
            <a:ext cx="807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r>
              <a:rPr lang="en-US" altLang="en-US" sz="2000" b="1">
                <a:solidFill>
                  <a:srgbClr val="FF0000"/>
                </a:solidFill>
              </a:rPr>
              <a:t>IMPORTANT : YOU MUST SWITCH OFF YOUR MOBILE AND KEEP IT IN BAG</a:t>
            </a:r>
          </a:p>
        </p:txBody>
      </p:sp>
    </p:spTree>
    <p:extLst>
      <p:ext uri="{BB962C8B-B14F-4D97-AF65-F5344CB8AC3E}">
        <p14:creationId xmlns:p14="http://schemas.microsoft.com/office/powerpoint/2010/main" val="3629314455"/>
      </p:ext>
    </p:extLst>
  </p:cSld>
  <p:clrMapOvr>
    <a:masterClrMapping/>
  </p:clrMapOvr>
  <p:transition spd="med" advTm="7000">
    <p:zoom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6668603" y="3791681"/>
            <a:ext cx="4756455" cy="2385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968053" y="211709"/>
            <a:ext cx="5966085"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a:solidFill>
                  <a:schemeClr val="bg1"/>
                </a:solidFill>
                <a:latin typeface="Cambria" pitchFamily="18" charset="0"/>
              </a:rPr>
              <a:t>Personal presentation of a job seeker - 2</a:t>
            </a:r>
          </a:p>
        </p:txBody>
      </p:sp>
      <p:sp>
        <p:nvSpPr>
          <p:cNvPr id="14" name="Rectangle 13"/>
          <p:cNvSpPr/>
          <p:nvPr/>
        </p:nvSpPr>
        <p:spPr>
          <a:xfrm>
            <a:off x="1596440" y="125917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000" b="1" dirty="0"/>
              <a:t>For WOMEN:</a:t>
            </a:r>
          </a:p>
        </p:txBody>
      </p:sp>
      <p:sp>
        <p:nvSpPr>
          <p:cNvPr id="15" name="TextBox 11"/>
          <p:cNvSpPr txBox="1">
            <a:spLocks noChangeArrowheads="1"/>
          </p:cNvSpPr>
          <p:nvPr/>
        </p:nvSpPr>
        <p:spPr bwMode="auto">
          <a:xfrm>
            <a:off x="1444040" y="1803683"/>
            <a:ext cx="86868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buFont typeface="Wingdings" pitchFamily="2" charset="2"/>
              <a:buChar char="§"/>
            </a:pPr>
            <a:r>
              <a:rPr lang="en-US" altLang="en-US" sz="2400" dirty="0"/>
              <a:t>Personal </a:t>
            </a:r>
            <a:r>
              <a:rPr lang="en-US" altLang="en-US" sz="2400" dirty="0">
                <a:solidFill>
                  <a:srgbClr val="FF0000"/>
                </a:solidFill>
              </a:rPr>
              <a:t>grooming</a:t>
            </a:r>
            <a:r>
              <a:rPr lang="en-US" altLang="en-US" sz="2400" dirty="0"/>
              <a:t> Body cleanliness (Clear skin, properly combed hair, eye brow, Nail polish, hair on body, tattoo, face grooming, etc.)</a:t>
            </a:r>
          </a:p>
          <a:p>
            <a:pPr algn="just" eaLnBrk="1" hangingPunct="1">
              <a:buFont typeface="Wingdings" pitchFamily="2" charset="2"/>
              <a:buChar char="§"/>
            </a:pPr>
            <a:r>
              <a:rPr lang="en-US" altLang="en-US" sz="2400" dirty="0">
                <a:solidFill>
                  <a:srgbClr val="FF0000"/>
                </a:solidFill>
              </a:rPr>
              <a:t>Clothes</a:t>
            </a:r>
            <a:r>
              <a:rPr lang="en-US" altLang="en-US" sz="2400" dirty="0"/>
              <a:t> (suitable to job you are applying for, </a:t>
            </a:r>
            <a:r>
              <a:rPr lang="en-IN" altLang="en-US" sz="2400" dirty="0"/>
              <a:t>a decent </a:t>
            </a:r>
            <a:r>
              <a:rPr lang="en-IN" altLang="en-US" sz="2400" dirty="0" err="1"/>
              <a:t>Salwar-Kameez</a:t>
            </a:r>
            <a:r>
              <a:rPr lang="en-IN" altLang="en-US" sz="2400" dirty="0"/>
              <a:t> which has decent </a:t>
            </a:r>
            <a:r>
              <a:rPr lang="en-IN" altLang="en-US" sz="2400" dirty="0" err="1"/>
              <a:t>colors</a:t>
            </a:r>
            <a:r>
              <a:rPr lang="en-IN" altLang="en-US" sz="2400" dirty="0"/>
              <a:t>. Avoid wearing flashy outfits,</a:t>
            </a:r>
            <a:r>
              <a:rPr lang="en-US" altLang="en-US" sz="2400" dirty="0"/>
              <a:t> best available formal in your wardrobe,)</a:t>
            </a:r>
          </a:p>
          <a:p>
            <a:pPr algn="just" eaLnBrk="1" hangingPunct="1">
              <a:buFont typeface="Wingdings" pitchFamily="2" charset="2"/>
              <a:buChar char="§"/>
            </a:pPr>
            <a:r>
              <a:rPr lang="en-US" altLang="en-US" sz="2400" dirty="0">
                <a:solidFill>
                  <a:srgbClr val="FF0000"/>
                </a:solidFill>
              </a:rPr>
              <a:t>Accessories</a:t>
            </a:r>
            <a:r>
              <a:rPr lang="en-US" altLang="en-US" sz="2400" dirty="0"/>
              <a:t> (shoes, ear rings, watch, hand rings, nose rings, necklace, etc.)</a:t>
            </a:r>
          </a:p>
          <a:p>
            <a:pPr algn="just" eaLnBrk="1" hangingPunct="1">
              <a:buFont typeface="Wingdings" pitchFamily="2" charset="2"/>
              <a:buChar char="§"/>
            </a:pPr>
            <a:r>
              <a:rPr lang="en-US" altLang="en-US" sz="2400" dirty="0">
                <a:solidFill>
                  <a:srgbClr val="FF0000"/>
                </a:solidFill>
              </a:rPr>
              <a:t>Portfolio</a:t>
            </a:r>
            <a:r>
              <a:rPr lang="en-US" altLang="en-US" sz="2400" dirty="0"/>
              <a:t> (</a:t>
            </a:r>
            <a:r>
              <a:rPr lang="en-US" altLang="en-US" sz="2400" dirty="0" err="1"/>
              <a:t>Colour</a:t>
            </a:r>
            <a:r>
              <a:rPr lang="en-US" altLang="en-US" sz="2400" dirty="0"/>
              <a:t> of folder, file of certificates, arrangements, condition of papers in portfolio.)</a:t>
            </a:r>
          </a:p>
        </p:txBody>
      </p:sp>
    </p:spTree>
    <p:extLst>
      <p:ext uri="{BB962C8B-B14F-4D97-AF65-F5344CB8AC3E}">
        <p14:creationId xmlns:p14="http://schemas.microsoft.com/office/powerpoint/2010/main" val="3629314455"/>
      </p:ext>
    </p:extLst>
  </p:cSld>
  <p:clrMapOvr>
    <a:masterClrMapping/>
  </p:clrMapOvr>
  <p:transition spd="med" advTm="7000">
    <p:zoom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ans-civ-career-coaching-PS6W0G-clipart.jpg"/>
          <p:cNvPicPr>
            <a:picLocks noChangeAspect="1"/>
          </p:cNvPicPr>
          <p:nvPr/>
        </p:nvPicPr>
        <p:blipFill>
          <a:blip r:embed="rId2">
            <a:lum bright="20000" contrast="-24000"/>
            <a:extLst>
              <a:ext uri="{28A0092B-C50C-407E-A947-70E740481C1C}">
                <a14:useLocalDpi xmlns:a14="http://schemas.microsoft.com/office/drawing/2010/main" val="0"/>
              </a:ext>
            </a:extLst>
          </a:blip>
          <a:srcRect/>
          <a:stretch>
            <a:fillRect/>
          </a:stretch>
        </p:blipFill>
        <p:spPr bwMode="auto">
          <a:xfrm>
            <a:off x="8511890" y="333156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468386" y="271755"/>
            <a:ext cx="707535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IN" sz="2400" b="1" dirty="0" smtClean="0">
                <a:solidFill>
                  <a:schemeClr val="bg1"/>
                </a:solidFill>
                <a:latin typeface="Cambria" pitchFamily="18" charset="0"/>
              </a:rPr>
              <a:t>   What </a:t>
            </a:r>
            <a:r>
              <a:rPr lang="en-IN" sz="2400" b="1" dirty="0">
                <a:solidFill>
                  <a:schemeClr val="bg1"/>
                </a:solidFill>
                <a:latin typeface="Cambria" pitchFamily="18" charset="0"/>
              </a:rPr>
              <a:t>does interview mean to an Employer? - 1</a:t>
            </a:r>
            <a:endParaRPr lang="en-US" sz="2400" b="1" dirty="0">
              <a:solidFill>
                <a:schemeClr val="bg1"/>
              </a:solidFill>
              <a:latin typeface="Cambria" pitchFamily="18" charset="0"/>
            </a:endParaRPr>
          </a:p>
        </p:txBody>
      </p:sp>
      <p:sp>
        <p:nvSpPr>
          <p:cNvPr id="14" name="TextBox 13"/>
          <p:cNvSpPr txBox="1"/>
          <p:nvPr/>
        </p:nvSpPr>
        <p:spPr>
          <a:xfrm>
            <a:off x="1631420" y="1276815"/>
            <a:ext cx="8382000" cy="4524375"/>
          </a:xfrm>
          <a:prstGeom prst="rect">
            <a:avLst/>
          </a:prstGeom>
          <a:noFill/>
        </p:spPr>
        <p:txBody>
          <a:bodyPr>
            <a:spAutoFit/>
          </a:bodyPr>
          <a:lstStyle/>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An interview for an Employer is an opportunity for him to have an </a:t>
            </a:r>
            <a:r>
              <a:rPr lang="en-IN" sz="2400" dirty="0">
                <a:solidFill>
                  <a:srgbClr val="FF0000"/>
                </a:solidFill>
                <a:latin typeface="+mn-lt"/>
              </a:rPr>
              <a:t>interaction</a:t>
            </a:r>
            <a:r>
              <a:rPr lang="en-IN" sz="2400" dirty="0">
                <a:solidFill>
                  <a:schemeClr val="tx2">
                    <a:lumMod val="75000"/>
                  </a:schemeClr>
                </a:solidFill>
                <a:latin typeface="+mn-lt"/>
              </a:rPr>
              <a:t> with the prospective employee in order to check his attitude towards the job in contention </a:t>
            </a:r>
            <a:r>
              <a:rPr lang="en-IN" sz="2400" dirty="0">
                <a:solidFill>
                  <a:srgbClr val="FF0000"/>
                </a:solidFill>
                <a:latin typeface="+mn-lt"/>
              </a:rPr>
              <a:t>face to face</a:t>
            </a:r>
            <a:r>
              <a:rPr lang="en-IN" sz="2400" dirty="0">
                <a:solidFill>
                  <a:schemeClr val="tx2">
                    <a:lumMod val="75000"/>
                  </a:schemeClr>
                </a:solidFill>
                <a:latin typeface="+mn-lt"/>
              </a:rPr>
              <a:t>.</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more interested in </a:t>
            </a:r>
            <a:r>
              <a:rPr lang="en-IN" sz="2400" dirty="0">
                <a:solidFill>
                  <a:srgbClr val="FF0000"/>
                </a:solidFill>
                <a:latin typeface="+mn-lt"/>
              </a:rPr>
              <a:t>concluding</a:t>
            </a:r>
            <a:r>
              <a:rPr lang="en-IN" sz="2400" dirty="0">
                <a:solidFill>
                  <a:schemeClr val="tx2">
                    <a:lumMod val="75000"/>
                  </a:schemeClr>
                </a:solidFill>
                <a:latin typeface="+mn-lt"/>
              </a:rPr>
              <a:t> whether the job aspirant in question is the </a:t>
            </a:r>
            <a:r>
              <a:rPr lang="en-IN" sz="2400" dirty="0">
                <a:solidFill>
                  <a:srgbClr val="FF0000"/>
                </a:solidFill>
                <a:latin typeface="+mn-lt"/>
              </a:rPr>
              <a:t>perfect choice</a:t>
            </a:r>
            <a:r>
              <a:rPr lang="en-IN" sz="2400" dirty="0">
                <a:solidFill>
                  <a:schemeClr val="tx2">
                    <a:lumMod val="75000"/>
                  </a:schemeClr>
                </a:solidFill>
                <a:latin typeface="+mn-lt"/>
              </a:rPr>
              <a:t> for the vacancy he has in his organization.</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more interested in </a:t>
            </a:r>
            <a:r>
              <a:rPr lang="en-IN" sz="2400" dirty="0">
                <a:solidFill>
                  <a:srgbClr val="FF0000"/>
                </a:solidFill>
                <a:latin typeface="+mn-lt"/>
              </a:rPr>
              <a:t>minimizing</a:t>
            </a:r>
            <a:r>
              <a:rPr lang="en-IN" sz="2400" dirty="0">
                <a:solidFill>
                  <a:schemeClr val="tx2">
                    <a:lumMod val="75000"/>
                  </a:schemeClr>
                </a:solidFill>
                <a:latin typeface="+mn-lt"/>
              </a:rPr>
              <a:t> his </a:t>
            </a:r>
            <a:r>
              <a:rPr lang="en-IN" sz="2400" dirty="0">
                <a:solidFill>
                  <a:srgbClr val="FF0000"/>
                </a:solidFill>
                <a:latin typeface="+mn-lt"/>
              </a:rPr>
              <a:t>attrition</a:t>
            </a:r>
            <a:r>
              <a:rPr lang="en-IN" sz="2400" dirty="0">
                <a:solidFill>
                  <a:schemeClr val="tx2">
                    <a:lumMod val="75000"/>
                  </a:schemeClr>
                </a:solidFill>
                <a:latin typeface="+mn-lt"/>
              </a:rPr>
              <a:t> rate.</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is interested in knowing whether or not you can </a:t>
            </a:r>
            <a:r>
              <a:rPr lang="en-IN" sz="2400" dirty="0">
                <a:solidFill>
                  <a:srgbClr val="FF0000"/>
                </a:solidFill>
                <a:latin typeface="+mn-lt"/>
              </a:rPr>
              <a:t>serve</a:t>
            </a:r>
            <a:r>
              <a:rPr lang="en-IN" sz="2400" dirty="0">
                <a:solidFill>
                  <a:schemeClr val="tx2">
                    <a:lumMod val="75000"/>
                  </a:schemeClr>
                </a:solidFill>
                <a:latin typeface="+mn-lt"/>
              </a:rPr>
              <a:t> him </a:t>
            </a:r>
            <a:r>
              <a:rPr lang="en-IN" sz="2400" dirty="0">
                <a:solidFill>
                  <a:srgbClr val="FF0000"/>
                </a:solidFill>
                <a:latin typeface="+mn-lt"/>
              </a:rPr>
              <a:t>anywhere/any time</a:t>
            </a:r>
            <a:r>
              <a:rPr lang="en-IN" sz="2400" dirty="0">
                <a:solidFill>
                  <a:schemeClr val="tx2">
                    <a:lumMod val="75000"/>
                  </a:schemeClr>
                </a:solidFill>
                <a:latin typeface="+mn-lt"/>
              </a:rPr>
              <a:t> as and when required.</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The Employer wants to check how well a job aspirant is </a:t>
            </a:r>
            <a:r>
              <a:rPr lang="en-IN" sz="2400" dirty="0">
                <a:solidFill>
                  <a:srgbClr val="FF0000"/>
                </a:solidFill>
                <a:latin typeface="+mn-lt"/>
              </a:rPr>
              <a:t>oriented towards the job</a:t>
            </a:r>
            <a:r>
              <a:rPr lang="en-IN" sz="2400" dirty="0">
                <a:solidFill>
                  <a:schemeClr val="tx2">
                    <a:lumMod val="75000"/>
                  </a:schemeClr>
                </a:solidFill>
                <a:latin typeface="+mn-lt"/>
              </a:rPr>
              <a:t> he/she has applied for.</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4236999696"/>
      </p:ext>
    </p:extLst>
  </p:cSld>
  <p:clrMapOvr>
    <a:masterClrMapping/>
  </p:clrMapOvr>
  <p:transition spd="med" advTm="7000">
    <p:zoom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ans-civ-career-coaching-PS6W0G-clipart.jpg"/>
          <p:cNvPicPr>
            <a:picLocks noChangeAspect="1"/>
          </p:cNvPicPr>
          <p:nvPr/>
        </p:nvPicPr>
        <p:blipFill>
          <a:blip r:embed="rId2">
            <a:lum bright="20000" contrast="-24000"/>
            <a:extLst>
              <a:ext uri="{28A0092B-C50C-407E-A947-70E740481C1C}">
                <a14:useLocalDpi xmlns:a14="http://schemas.microsoft.com/office/drawing/2010/main" val="0"/>
              </a:ext>
            </a:extLst>
          </a:blip>
          <a:srcRect/>
          <a:stretch>
            <a:fillRect/>
          </a:stretch>
        </p:blipFill>
        <p:spPr bwMode="auto">
          <a:xfrm>
            <a:off x="8511890" y="333156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128604" y="138798"/>
            <a:ext cx="7480092"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schemeClr val="bg1"/>
                </a:solidFill>
                <a:latin typeface="Cambria" pitchFamily="18" charset="0"/>
              </a:rPr>
              <a:t>Process to be followed by Job seeker for getting a JOB-1</a:t>
            </a:r>
          </a:p>
        </p:txBody>
      </p:sp>
      <p:sp>
        <p:nvSpPr>
          <p:cNvPr id="14" name="TextBox 13"/>
          <p:cNvSpPr txBox="1"/>
          <p:nvPr/>
        </p:nvSpPr>
        <p:spPr>
          <a:xfrm>
            <a:off x="1631420" y="1255713"/>
            <a:ext cx="7782403" cy="4524315"/>
          </a:xfrm>
          <a:prstGeom prst="rect">
            <a:avLst/>
          </a:prstGeom>
          <a:noFill/>
        </p:spPr>
        <p:txBody>
          <a:bodyPr wrap="square">
            <a:spAutoFit/>
          </a:bodyPr>
          <a:lstStyle/>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Special emphasis to </a:t>
            </a:r>
            <a:r>
              <a:rPr lang="en-IN" sz="2400" dirty="0">
                <a:solidFill>
                  <a:srgbClr val="FF0000"/>
                </a:solidFill>
                <a:latin typeface="+mn-lt"/>
              </a:rPr>
              <a:t>market awareness</a:t>
            </a:r>
            <a:r>
              <a:rPr lang="en-IN" sz="2400" dirty="0">
                <a:solidFill>
                  <a:schemeClr val="tx2">
                    <a:lumMod val="75000"/>
                  </a:schemeClr>
                </a:solidFill>
                <a:latin typeface="+mn-lt"/>
              </a:rPr>
              <a:t> is given so that he may not be cheated in any manner whatsoever by fraudulent approaches.</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How you may </a:t>
            </a:r>
            <a:r>
              <a:rPr lang="en-IN" sz="2400" dirty="0">
                <a:solidFill>
                  <a:srgbClr val="FF0000"/>
                </a:solidFill>
                <a:latin typeface="+mn-lt"/>
              </a:rPr>
              <a:t>contribute</a:t>
            </a:r>
            <a:r>
              <a:rPr lang="en-IN" sz="2400" dirty="0">
                <a:solidFill>
                  <a:schemeClr val="tx2">
                    <a:lumMod val="75000"/>
                  </a:schemeClr>
                </a:solidFill>
                <a:latin typeface="+mn-lt"/>
              </a:rPr>
              <a:t> through your studies/ knowledge/ experience to </a:t>
            </a:r>
            <a:r>
              <a:rPr lang="en-IN" sz="2400" dirty="0">
                <a:solidFill>
                  <a:srgbClr val="FF0000"/>
                </a:solidFill>
                <a:latin typeface="+mn-lt"/>
              </a:rPr>
              <a:t>business development</a:t>
            </a:r>
            <a:r>
              <a:rPr lang="en-IN" sz="2400" dirty="0">
                <a:solidFill>
                  <a:schemeClr val="tx2">
                    <a:lumMod val="75000"/>
                  </a:schemeClr>
                </a:solidFill>
                <a:latin typeface="+mn-lt"/>
              </a:rPr>
              <a:t> of an employer.</a:t>
            </a:r>
            <a:endParaRPr lang="en-US" sz="2400" dirty="0">
              <a:solidFill>
                <a:schemeClr val="tx2">
                  <a:lumMod val="75000"/>
                </a:schemeClr>
              </a:solidFill>
              <a:latin typeface="+mn-lt"/>
            </a:endParaRPr>
          </a:p>
          <a:p>
            <a:pPr marL="347663" indent="-347663" algn="just" eaLnBrk="1" fontAlgn="auto" hangingPunct="1">
              <a:spcBef>
                <a:spcPts val="0"/>
              </a:spcBef>
              <a:spcAft>
                <a:spcPts val="0"/>
              </a:spcAft>
              <a:buFont typeface="Wingdings" pitchFamily="2" charset="2"/>
              <a:buChar char="Ø"/>
              <a:defRPr/>
            </a:pPr>
            <a:r>
              <a:rPr lang="en-IN" sz="2400" dirty="0">
                <a:solidFill>
                  <a:schemeClr val="tx2">
                    <a:lumMod val="75000"/>
                  </a:schemeClr>
                </a:solidFill>
                <a:latin typeface="+mn-lt"/>
              </a:rPr>
              <a:t>Thus, an employer reviews a candidates experience, abilities and is seeking answers for the following Questions:		</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Can you do the job?</a:t>
            </a:r>
            <a:r>
              <a:rPr lang="en-IN" sz="2400" dirty="0">
                <a:solidFill>
                  <a:schemeClr val="tx2">
                    <a:lumMod val="75000"/>
                  </a:schemeClr>
                </a:solidFill>
                <a:latin typeface="+mn-lt"/>
              </a:rPr>
              <a:t> (skills, qualifications and abilities)	</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Will you do the job?</a:t>
            </a:r>
            <a:r>
              <a:rPr lang="en-IN" sz="2400" dirty="0">
                <a:solidFill>
                  <a:schemeClr val="tx2">
                    <a:lumMod val="75000"/>
                  </a:schemeClr>
                </a:solidFill>
                <a:latin typeface="+mn-lt"/>
              </a:rPr>
              <a:t> (interest, attitude and motivation)</a:t>
            </a:r>
            <a:endParaRPr lang="en-US" sz="2400" dirty="0">
              <a:solidFill>
                <a:schemeClr val="tx2">
                  <a:lumMod val="75000"/>
                </a:schemeClr>
              </a:solidFill>
              <a:latin typeface="+mn-lt"/>
            </a:endParaRPr>
          </a:p>
          <a:p>
            <a:pPr marL="623888" indent="-276225" algn="just" eaLnBrk="1" fontAlgn="auto" hangingPunct="1">
              <a:spcBef>
                <a:spcPts val="0"/>
              </a:spcBef>
              <a:spcAft>
                <a:spcPts val="0"/>
              </a:spcAft>
              <a:buFont typeface="Wingdings" pitchFamily="2" charset="2"/>
              <a:buChar char="§"/>
              <a:defRPr/>
            </a:pPr>
            <a:r>
              <a:rPr lang="en-IN" sz="2400" dirty="0">
                <a:solidFill>
                  <a:srgbClr val="FF0000"/>
                </a:solidFill>
                <a:latin typeface="+mn-lt"/>
              </a:rPr>
              <a:t>How will you fit into the organization?</a:t>
            </a:r>
            <a:r>
              <a:rPr lang="en-IN" sz="2400" dirty="0">
                <a:solidFill>
                  <a:schemeClr val="tx2">
                    <a:lumMod val="75000"/>
                  </a:schemeClr>
                </a:solidFill>
                <a:latin typeface="+mn-lt"/>
              </a:rPr>
              <a:t> (personality)</a:t>
            </a:r>
            <a:endParaRPr lang="en-US" sz="2400" dirty="0">
              <a:solidFill>
                <a:schemeClr val="tx2">
                  <a:lumMod val="75000"/>
                </a:schemeClr>
              </a:solidFill>
              <a:latin typeface="+mn-lt"/>
            </a:endParaRPr>
          </a:p>
        </p:txBody>
      </p:sp>
    </p:spTree>
    <p:extLst>
      <p:ext uri="{BB962C8B-B14F-4D97-AF65-F5344CB8AC3E}">
        <p14:creationId xmlns:p14="http://schemas.microsoft.com/office/powerpoint/2010/main" val="4236999696"/>
      </p:ext>
    </p:extLst>
  </p:cSld>
  <p:clrMapOvr>
    <a:masterClrMapping/>
  </p:clrMapOvr>
  <p:transition spd="med" advTm="7000">
    <p:zoom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Nanny-Interview-Questions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05012" y="1232852"/>
            <a:ext cx="2670391" cy="31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a:t>
            </a:r>
            <a:r>
              <a:rPr lang="en-US" sz="2400" b="1" dirty="0" smtClean="0">
                <a:solidFill>
                  <a:schemeClr val="bg1"/>
                </a:solidFill>
                <a:latin typeface="Cambria" pitchFamily="18" charset="0"/>
              </a:rPr>
              <a:t>1</a:t>
            </a:r>
            <a:endParaRPr lang="en-US" sz="2400" b="1" dirty="0">
              <a:solidFill>
                <a:schemeClr val="bg1"/>
              </a:solidFill>
              <a:latin typeface="Cambria" pitchFamily="18" charset="0"/>
            </a:endParaRPr>
          </a:p>
        </p:txBody>
      </p:sp>
      <p:sp>
        <p:nvSpPr>
          <p:cNvPr id="14" name="TextBox 13"/>
          <p:cNvSpPr txBox="1"/>
          <p:nvPr/>
        </p:nvSpPr>
        <p:spPr>
          <a:xfrm>
            <a:off x="1618930" y="1358143"/>
            <a:ext cx="7620000" cy="4154487"/>
          </a:xfrm>
          <a:prstGeom prst="rect">
            <a:avLst/>
          </a:prstGeom>
          <a:noFill/>
        </p:spPr>
        <p:txBody>
          <a:bodyPr>
            <a:spAutoFit/>
          </a:bodyPr>
          <a:lstStyle/>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Tell me about yourself.</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do you want to be in your life?</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 </a:t>
            </a:r>
            <a:r>
              <a:rPr lang="en-IN" sz="2400" dirty="0">
                <a:solidFill>
                  <a:srgbClr val="FF0000"/>
                </a:solidFill>
                <a:latin typeface="+mn-lt"/>
              </a:rPr>
              <a:t>Do you have any actual work experience?</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How would you describe your ideal job?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Why did you choose this job/career?</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Where do you live? Since how long you have been living at this address?</a:t>
            </a:r>
            <a:endParaRPr lang="en-US" sz="2400" dirty="0">
              <a:solidFill>
                <a:srgbClr val="FF0000"/>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Are you ready to sign a bond for one year?</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will you do, if you find an offer in your field?</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rgbClr val="FF0000"/>
                </a:solidFill>
                <a:latin typeface="+mn-lt"/>
              </a:rPr>
              <a:t>What will you do, if you find a better offer in your field?</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buFont typeface="+mj-lt"/>
              <a:buAutoNum type="arabicParenR"/>
              <a:defRPr/>
            </a:pPr>
            <a:r>
              <a:rPr lang="en-IN" sz="2400" dirty="0">
                <a:solidFill>
                  <a:schemeClr val="accent1">
                    <a:lumMod val="50000"/>
                  </a:schemeClr>
                </a:solidFill>
                <a:latin typeface="+mn-lt"/>
              </a:rPr>
              <a:t>What goals do you have in your career? </a:t>
            </a:r>
            <a:endParaRPr lang="en-US" sz="2400" dirty="0">
              <a:solidFill>
                <a:schemeClr val="accent1">
                  <a:lumMod val="50000"/>
                </a:schemeClr>
              </a:solidFill>
              <a:latin typeface="+mn-lt"/>
            </a:endParaRPr>
          </a:p>
        </p:txBody>
      </p:sp>
    </p:spTree>
    <p:extLst>
      <p:ext uri="{BB962C8B-B14F-4D97-AF65-F5344CB8AC3E}">
        <p14:creationId xmlns:p14="http://schemas.microsoft.com/office/powerpoint/2010/main" val="4236999696"/>
      </p:ext>
    </p:extLst>
  </p:cSld>
  <p:clrMapOvr>
    <a:masterClrMapping/>
  </p:clrMapOvr>
  <p:transition spd="med" advTm="7000">
    <p:zoom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Untitle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64169" y="1582711"/>
            <a:ext cx="2770682" cy="277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a:t>
            </a:r>
            <a:r>
              <a:rPr lang="en-US" sz="2400" b="1" dirty="0" smtClean="0">
                <a:solidFill>
                  <a:schemeClr val="bg1"/>
                </a:solidFill>
                <a:latin typeface="Cambria" pitchFamily="18" charset="0"/>
              </a:rPr>
              <a:t>2</a:t>
            </a:r>
            <a:endParaRPr lang="en-US" sz="2400" b="1" dirty="0">
              <a:solidFill>
                <a:schemeClr val="bg1"/>
              </a:solidFill>
              <a:latin typeface="Cambria" pitchFamily="18" charset="0"/>
            </a:endParaRPr>
          </a:p>
        </p:txBody>
      </p:sp>
      <p:sp>
        <p:nvSpPr>
          <p:cNvPr id="16" name="TextBox 15"/>
          <p:cNvSpPr txBox="1"/>
          <p:nvPr/>
        </p:nvSpPr>
        <p:spPr>
          <a:xfrm>
            <a:off x="1514000" y="1272910"/>
            <a:ext cx="8001000" cy="4894263"/>
          </a:xfrm>
          <a:prstGeom prst="rect">
            <a:avLst/>
          </a:prstGeom>
          <a:noFill/>
        </p:spPr>
        <p:txBody>
          <a:bodyPr>
            <a:spAutoFit/>
          </a:bodyPr>
          <a:lstStyle/>
          <a:p>
            <a:pPr marL="569913" indent="-569913" eaLnBrk="1" fontAlgn="auto" hangingPunct="1">
              <a:spcBef>
                <a:spcPts val="0"/>
              </a:spcBef>
              <a:spcAft>
                <a:spcPts val="0"/>
              </a:spcAft>
              <a:defRPr/>
            </a:pPr>
            <a:r>
              <a:rPr lang="en-IN" sz="2400" dirty="0">
                <a:solidFill>
                  <a:schemeClr val="accent1">
                    <a:lumMod val="50000"/>
                  </a:schemeClr>
                </a:solidFill>
                <a:latin typeface="+mn-lt"/>
              </a:rPr>
              <a:t>11) 	How do you plan to achieve these goals?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chemeClr val="accent1">
                    <a:lumMod val="50000"/>
                  </a:schemeClr>
                </a:solidFill>
                <a:latin typeface="+mn-lt"/>
              </a:rPr>
              <a:t>12) 	How do you evaluate success? </a:t>
            </a:r>
          </a:p>
          <a:p>
            <a:pPr marL="569913" indent="-569913" eaLnBrk="1" fontAlgn="auto" hangingPunct="1">
              <a:spcBef>
                <a:spcPts val="0"/>
              </a:spcBef>
              <a:spcAft>
                <a:spcPts val="0"/>
              </a:spcAft>
              <a:defRPr/>
            </a:pPr>
            <a:r>
              <a:rPr lang="en-IN" sz="2400" dirty="0">
                <a:solidFill>
                  <a:schemeClr val="accent1">
                    <a:lumMod val="50000"/>
                  </a:schemeClr>
                </a:solidFill>
                <a:latin typeface="+mn-lt"/>
              </a:rPr>
              <a:t>13)	What will you do to be successful in this career?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chemeClr val="accent1">
                    <a:lumMod val="50000"/>
                  </a:schemeClr>
                </a:solidFill>
                <a:latin typeface="+mn-lt"/>
              </a:rPr>
              <a:t>14)	What accomplishments have given you the most satisfaction in your life?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rgbClr val="FF0000"/>
                </a:solidFill>
                <a:latin typeface="+mn-lt"/>
              </a:rPr>
              <a:t>15)	Are you a team player? What motivates you?</a:t>
            </a:r>
            <a:r>
              <a:rPr lang="en-IN" sz="2400" dirty="0">
                <a:solidFill>
                  <a:schemeClr val="accent1">
                    <a:lumMod val="50000"/>
                  </a:schemeClr>
                </a:solidFill>
                <a:latin typeface="+mn-lt"/>
              </a:rPr>
              <a:t> </a:t>
            </a:r>
            <a:endParaRPr lang="en-US" sz="2400" dirty="0">
              <a:solidFill>
                <a:schemeClr val="accent1">
                  <a:lumMod val="50000"/>
                </a:schemeClr>
              </a:solidFill>
              <a:latin typeface="+mn-lt"/>
            </a:endParaRPr>
          </a:p>
          <a:p>
            <a:pPr marL="569913" indent="-569913" eaLnBrk="1" fontAlgn="auto" hangingPunct="1">
              <a:spcBef>
                <a:spcPts val="0"/>
              </a:spcBef>
              <a:spcAft>
                <a:spcPts val="0"/>
              </a:spcAft>
              <a:defRPr/>
            </a:pPr>
            <a:r>
              <a:rPr lang="en-IN" sz="2400" dirty="0">
                <a:solidFill>
                  <a:srgbClr val="FF0000"/>
                </a:solidFill>
                <a:latin typeface="+mn-lt"/>
              </a:rPr>
              <a:t>16)	Why should I hire you? Are you a target-oriented person?</a:t>
            </a:r>
            <a:r>
              <a:rPr lang="en-IN" sz="2400" dirty="0">
                <a:solidFill>
                  <a:schemeClr val="accent1">
                    <a:lumMod val="50000"/>
                  </a:schemeClr>
                </a:solidFill>
                <a:latin typeface="+mn-lt"/>
              </a:rPr>
              <a:t> </a:t>
            </a:r>
          </a:p>
          <a:p>
            <a:pPr marL="569913" indent="-569913" eaLnBrk="1" fontAlgn="auto" hangingPunct="1">
              <a:spcBef>
                <a:spcPts val="0"/>
              </a:spcBef>
              <a:spcAft>
                <a:spcPts val="0"/>
              </a:spcAft>
              <a:buFontTx/>
              <a:buAutoNum type="arabicParenR" startAt="17"/>
              <a:defRPr/>
            </a:pPr>
            <a:r>
              <a:rPr lang="en-IN" sz="2400" dirty="0">
                <a:latin typeface="+mn-lt"/>
              </a:rPr>
              <a:t>Tell me about some of your recent targets and what you did to achieve them. What are your short-term goals?</a:t>
            </a:r>
          </a:p>
          <a:p>
            <a:pPr marL="342900" indent="-342900" eaLnBrk="1" hangingPunct="1">
              <a:defRPr/>
            </a:pPr>
            <a:r>
              <a:rPr lang="en-IN" altLang="en-US" sz="2400" dirty="0"/>
              <a:t>18) Where do you want to be ten years from now? </a:t>
            </a:r>
            <a:endParaRPr lang="en-US" altLang="en-US" sz="2400" dirty="0"/>
          </a:p>
          <a:p>
            <a:pPr marL="342900" indent="-342900" eaLnBrk="1" hangingPunct="1">
              <a:defRPr/>
            </a:pPr>
            <a:r>
              <a:rPr lang="en-US" altLang="en-US" sz="2400" dirty="0"/>
              <a:t>19) </a:t>
            </a:r>
            <a:r>
              <a:rPr lang="en-IN" altLang="en-US" sz="2400" dirty="0"/>
              <a:t>Have you ever had a conflict with a boss or colleague?  How do you handle it? How did you resolve it? </a:t>
            </a:r>
            <a:endParaRPr lang="en-US" altLang="en-US" sz="2400" dirty="0"/>
          </a:p>
          <a:p>
            <a:pPr marL="342900" indent="-342900" eaLnBrk="1" hangingPunct="1">
              <a:defRPr/>
            </a:pPr>
            <a:r>
              <a:rPr lang="en-IN" altLang="en-US" sz="2400" dirty="0"/>
              <a:t>20) </a:t>
            </a:r>
            <a:r>
              <a:rPr lang="en-IN" altLang="en-US" sz="2400" dirty="0">
                <a:solidFill>
                  <a:srgbClr val="FF0000"/>
                </a:solidFill>
              </a:rPr>
              <a:t>Do you handle/withstand pressure well?</a:t>
            </a:r>
            <a:r>
              <a:rPr lang="en-IN" altLang="en-US" sz="2400" dirty="0"/>
              <a:t> </a:t>
            </a:r>
            <a:endParaRPr lang="en-US" sz="2400" dirty="0">
              <a:solidFill>
                <a:schemeClr val="accent1">
                  <a:lumMod val="50000"/>
                </a:schemeClr>
              </a:solidFill>
              <a:latin typeface="+mn-lt"/>
            </a:endParaRPr>
          </a:p>
        </p:txBody>
      </p:sp>
    </p:spTree>
    <p:extLst>
      <p:ext uri="{BB962C8B-B14F-4D97-AF65-F5344CB8AC3E}">
        <p14:creationId xmlns:p14="http://schemas.microsoft.com/office/powerpoint/2010/main" val="3364833017"/>
      </p:ext>
    </p:extLst>
  </p:cSld>
  <p:clrMapOvr>
    <a:masterClrMapping/>
  </p:clrMapOvr>
  <p:transition spd="med" advTm="7000">
    <p:zoom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ricky-interview-questio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80540" y="1241228"/>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07835" y="211709"/>
            <a:ext cx="557634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smtClean="0">
                <a:solidFill>
                  <a:schemeClr val="bg1"/>
                </a:solidFill>
                <a:latin typeface="Cambria" pitchFamily="18" charset="0"/>
              </a:rPr>
              <a:t> Most </a:t>
            </a:r>
            <a:r>
              <a:rPr lang="en-US" sz="2400" b="1" dirty="0">
                <a:solidFill>
                  <a:schemeClr val="bg1"/>
                </a:solidFill>
                <a:latin typeface="Cambria" pitchFamily="18" charset="0"/>
              </a:rPr>
              <a:t>frequent interview questions - </a:t>
            </a:r>
            <a:r>
              <a:rPr lang="en-US" sz="2400" b="1" dirty="0" smtClean="0">
                <a:solidFill>
                  <a:schemeClr val="bg1"/>
                </a:solidFill>
                <a:latin typeface="Cambria" pitchFamily="18" charset="0"/>
              </a:rPr>
              <a:t>3</a:t>
            </a:r>
            <a:endParaRPr lang="en-US" sz="2400" b="1" dirty="0">
              <a:solidFill>
                <a:schemeClr val="bg1"/>
              </a:solidFill>
              <a:latin typeface="Cambria" pitchFamily="18" charset="0"/>
            </a:endParaRPr>
          </a:p>
        </p:txBody>
      </p:sp>
      <p:sp>
        <p:nvSpPr>
          <p:cNvPr id="14" name="TextBox 7"/>
          <p:cNvSpPr txBox="1">
            <a:spLocks noChangeArrowheads="1"/>
          </p:cNvSpPr>
          <p:nvPr/>
        </p:nvSpPr>
        <p:spPr bwMode="auto">
          <a:xfrm>
            <a:off x="1511500" y="1452790"/>
            <a:ext cx="81534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eaLnBrk="1" hangingPunct="1"/>
            <a:r>
              <a:rPr lang="en-IN" altLang="en-US" sz="2000" dirty="0">
                <a:latin typeface="+mn-lt"/>
              </a:rPr>
              <a:t>21) What is your greatest strength/positive point? </a:t>
            </a:r>
            <a:endParaRPr lang="en-US" altLang="en-US" sz="2000" dirty="0">
              <a:latin typeface="+mn-lt"/>
            </a:endParaRPr>
          </a:p>
          <a:p>
            <a:pPr marL="342900" indent="-342900" eaLnBrk="1" hangingPunct="1"/>
            <a:r>
              <a:rPr lang="en-IN" altLang="en-US" sz="2000" dirty="0">
                <a:latin typeface="+mn-lt"/>
              </a:rPr>
              <a:t>22) What is your greatest weakness/negative point? </a:t>
            </a:r>
            <a:endParaRPr lang="en-US" altLang="en-US" sz="2000" dirty="0">
              <a:latin typeface="+mn-lt"/>
            </a:endParaRPr>
          </a:p>
          <a:p>
            <a:pPr marL="342900" indent="-342900" eaLnBrk="1" hangingPunct="1"/>
            <a:r>
              <a:rPr lang="en-IN" altLang="en-US" sz="2000" dirty="0">
                <a:latin typeface="+mn-lt"/>
              </a:rPr>
              <a:t>23) If I were to ask one of your professors/previous employer to describe you, what would he say? </a:t>
            </a:r>
            <a:endParaRPr lang="en-US" altLang="en-US" sz="2000" dirty="0">
              <a:latin typeface="+mn-lt"/>
            </a:endParaRPr>
          </a:p>
          <a:p>
            <a:pPr marL="342900" indent="-342900" eaLnBrk="1" hangingPunct="1"/>
            <a:r>
              <a:rPr lang="en-IN" altLang="en-US" sz="2000" dirty="0">
                <a:latin typeface="+mn-lt"/>
              </a:rPr>
              <a:t>24) </a:t>
            </a:r>
            <a:r>
              <a:rPr lang="en-IN" altLang="en-US" sz="2000" dirty="0">
                <a:solidFill>
                  <a:srgbClr val="FF0000"/>
                </a:solidFill>
                <a:latin typeface="+mn-lt"/>
              </a:rPr>
              <a:t>How has your education prepared you for your career?</a:t>
            </a:r>
            <a:r>
              <a:rPr lang="en-IN" altLang="en-US" sz="2000" dirty="0">
                <a:latin typeface="+mn-lt"/>
              </a:rPr>
              <a:t> </a:t>
            </a:r>
            <a:endParaRPr lang="en-US" altLang="en-US" sz="2000" dirty="0">
              <a:latin typeface="+mn-lt"/>
            </a:endParaRPr>
          </a:p>
          <a:p>
            <a:pPr marL="342900" indent="-342900" eaLnBrk="1" hangingPunct="1"/>
            <a:r>
              <a:rPr lang="en-IN" altLang="en-US" sz="2000" dirty="0">
                <a:latin typeface="+mn-lt"/>
              </a:rPr>
              <a:t>25) Who were your </a:t>
            </a:r>
            <a:r>
              <a:rPr lang="en-IN" altLang="en-US" sz="2000" dirty="0" err="1">
                <a:latin typeface="+mn-lt"/>
              </a:rPr>
              <a:t>favorite</a:t>
            </a:r>
            <a:r>
              <a:rPr lang="en-IN" altLang="en-US" sz="2000" dirty="0">
                <a:latin typeface="+mn-lt"/>
              </a:rPr>
              <a:t> professors? Why? </a:t>
            </a:r>
            <a:endParaRPr lang="en-US" altLang="en-US" sz="2000" dirty="0">
              <a:latin typeface="+mn-lt"/>
            </a:endParaRPr>
          </a:p>
          <a:p>
            <a:pPr marL="342900" indent="-342900" eaLnBrk="1" hangingPunct="1"/>
            <a:r>
              <a:rPr lang="en-IN" altLang="en-US" sz="2000" dirty="0">
                <a:latin typeface="+mn-lt"/>
              </a:rPr>
              <a:t>26) Do you have any plans for further education/marriage? </a:t>
            </a:r>
            <a:endParaRPr lang="en-US" altLang="en-US" sz="2000" dirty="0">
              <a:latin typeface="+mn-lt"/>
            </a:endParaRPr>
          </a:p>
          <a:p>
            <a:pPr marL="342900" indent="-342900" eaLnBrk="1" hangingPunct="1"/>
            <a:r>
              <a:rPr lang="en-IN" altLang="en-US" sz="2000" dirty="0">
                <a:latin typeface="+mn-lt"/>
              </a:rPr>
              <a:t>27) </a:t>
            </a:r>
            <a:r>
              <a:rPr lang="en-IN" altLang="en-US" sz="2000" dirty="0">
                <a:solidFill>
                  <a:srgbClr val="FF0000"/>
                </a:solidFill>
                <a:latin typeface="+mn-lt"/>
              </a:rPr>
              <a:t>How much training do you think you'll need to become a productive employee?</a:t>
            </a:r>
            <a:r>
              <a:rPr lang="en-IN" altLang="en-US" sz="2000" dirty="0">
                <a:latin typeface="+mn-lt"/>
              </a:rPr>
              <a:t> </a:t>
            </a:r>
            <a:endParaRPr lang="en-US" altLang="en-US" sz="2000" dirty="0">
              <a:latin typeface="+mn-lt"/>
            </a:endParaRPr>
          </a:p>
          <a:p>
            <a:pPr marL="342900" indent="-342900" eaLnBrk="1" hangingPunct="1"/>
            <a:r>
              <a:rPr lang="en-IN" altLang="en-US" sz="2000" dirty="0">
                <a:latin typeface="+mn-lt"/>
              </a:rPr>
              <a:t>28) What qualities do you feel a successful employer should have? </a:t>
            </a:r>
            <a:endParaRPr lang="en-US" altLang="en-US" sz="2000" dirty="0">
              <a:latin typeface="+mn-lt"/>
            </a:endParaRPr>
          </a:p>
          <a:p>
            <a:pPr marL="342900" indent="-342900" eaLnBrk="1" hangingPunct="1"/>
            <a:r>
              <a:rPr lang="en-IN" altLang="en-US" sz="2000" dirty="0">
                <a:latin typeface="+mn-lt"/>
              </a:rPr>
              <a:t>29) </a:t>
            </a:r>
            <a:r>
              <a:rPr lang="en-IN" altLang="en-US" sz="2000" dirty="0">
                <a:solidFill>
                  <a:srgbClr val="FF0000"/>
                </a:solidFill>
                <a:latin typeface="+mn-lt"/>
              </a:rPr>
              <a:t>Why do you want to work in the _____ industry? </a:t>
            </a:r>
            <a:endParaRPr lang="en-US" altLang="en-US" sz="2000" dirty="0">
              <a:solidFill>
                <a:srgbClr val="FF0000"/>
              </a:solidFill>
              <a:latin typeface="+mn-lt"/>
            </a:endParaRPr>
          </a:p>
          <a:p>
            <a:pPr marL="342900" indent="-342900" eaLnBrk="1" hangingPunct="1"/>
            <a:r>
              <a:rPr lang="en-IN" altLang="en-US" sz="2000" dirty="0">
                <a:latin typeface="+mn-lt"/>
              </a:rPr>
              <a:t>30) </a:t>
            </a:r>
            <a:r>
              <a:rPr lang="en-IN" altLang="en-US" sz="2000" dirty="0">
                <a:solidFill>
                  <a:srgbClr val="FF0000"/>
                </a:solidFill>
                <a:latin typeface="+mn-lt"/>
              </a:rPr>
              <a:t>What do you know about our company? Why are you interested in our company? Do you have any location preferences? How familiar are you with the community that we're located in? Will you relocate?</a:t>
            </a:r>
            <a:r>
              <a:rPr lang="en-IN" altLang="en-US" sz="2000" dirty="0">
                <a:latin typeface="+mn-lt"/>
              </a:rPr>
              <a:t> </a:t>
            </a:r>
            <a:endParaRPr lang="en-US" altLang="en-US" sz="2000" dirty="0">
              <a:latin typeface="+mn-lt"/>
            </a:endParaRPr>
          </a:p>
        </p:txBody>
      </p:sp>
    </p:spTree>
    <p:extLst>
      <p:ext uri="{BB962C8B-B14F-4D97-AF65-F5344CB8AC3E}">
        <p14:creationId xmlns:p14="http://schemas.microsoft.com/office/powerpoint/2010/main" val="3772552519"/>
      </p:ext>
    </p:extLst>
  </p:cSld>
  <p:clrMapOvr>
    <a:masterClrMapping/>
  </p:clrMapOvr>
  <p:transition spd="med" advTm="7000">
    <p:zoom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eam_celebration_pc_1600_clr.png"/>
          <p:cNvPicPr>
            <a:picLocks noChangeAspect="1"/>
          </p:cNvPicPr>
          <p:nvPr/>
        </p:nvPicPr>
        <p:blipFill>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b="20309"/>
          <a:stretch>
            <a:fillRect/>
          </a:stretch>
        </p:blipFill>
        <p:spPr bwMode="auto">
          <a:xfrm>
            <a:off x="4643170" y="1943720"/>
            <a:ext cx="6418263"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a:t>
            </a:r>
            <a:r>
              <a:rPr lang="en-US" dirty="0" smtClean="0">
                <a:solidFill>
                  <a:prstClr val="white"/>
                </a:solidFill>
              </a:rPr>
              <a:t>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342807" y="211709"/>
            <a:ext cx="5186595"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r>
              <a:rPr lang="en-US" sz="2400" b="1" dirty="0" smtClean="0">
                <a:latin typeface="Cambria" pitchFamily="18" charset="0"/>
              </a:rPr>
              <a:t>Success </a:t>
            </a:r>
            <a:r>
              <a:rPr lang="en-US" sz="2400" b="1" dirty="0">
                <a:latin typeface="Cambria" pitchFamily="18" charset="0"/>
              </a:rPr>
              <a:t>Stories : </a:t>
            </a:r>
            <a:r>
              <a:rPr lang="en-US" sz="2400" b="1" dirty="0" smtClean="0">
                <a:latin typeface="Cambria" pitchFamily="18" charset="0"/>
              </a:rPr>
              <a:t>Only Indicative List is Mentioned - 1</a:t>
            </a:r>
            <a:endParaRPr lang="en-US" sz="2400" dirty="0">
              <a:latin typeface="Cambria" pitchFamily="18" charset="0"/>
            </a:endParaRPr>
          </a:p>
          <a:p>
            <a:pPr algn="ctr"/>
            <a:endParaRPr lang="en-IN" dirty="0"/>
          </a:p>
        </p:txBody>
      </p:sp>
      <p:graphicFrame>
        <p:nvGraphicFramePr>
          <p:cNvPr id="14" name="Table 13"/>
          <p:cNvGraphicFramePr>
            <a:graphicFrameLocks noGrp="1"/>
          </p:cNvGraphicFramePr>
          <p:nvPr>
            <p:extLst>
              <p:ext uri="{D42A27DB-BD31-4B8C-83A1-F6EECF244321}">
                <p14:modId xmlns:p14="http://schemas.microsoft.com/office/powerpoint/2010/main" val="256767776"/>
              </p:ext>
            </p:extLst>
          </p:nvPr>
        </p:nvGraphicFramePr>
        <p:xfrm>
          <a:off x="1788810" y="1214200"/>
          <a:ext cx="8610600" cy="5079046"/>
        </p:xfrm>
        <a:graphic>
          <a:graphicData uri="http://schemas.openxmlformats.org/drawingml/2006/table">
            <a:tbl>
              <a:tblPr firstRow="1" firstCol="1" lastRow="1" lastCol="1" bandRow="1" bandCol="1"/>
              <a:tblGrid>
                <a:gridCol w="2693251"/>
                <a:gridCol w="2159996"/>
                <a:gridCol w="1565564"/>
                <a:gridCol w="1252452"/>
                <a:gridCol w="939337"/>
              </a:tblGrid>
              <a:tr h="521842">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Name</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Designation</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Location Placement</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Date of Joining</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Remark</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Sonu</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Vaghsing</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Rajput</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 </a:t>
                      </a:r>
                      <a:r>
                        <a:rPr lang="en-US" sz="1800" b="0" i="0" kern="1200" dirty="0" smtClean="0">
                          <a:solidFill>
                            <a:schemeClr val="tx1"/>
                          </a:solidFill>
                          <a:latin typeface="+mn-lt"/>
                          <a:ea typeface="+mn-ea"/>
                          <a:cs typeface="+mn-cs"/>
                        </a:rPr>
                        <a:t>E-commerce Executive</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err="1" smtClean="0">
                          <a:solidFill>
                            <a:schemeClr val="tx1"/>
                          </a:solidFill>
                          <a:latin typeface="+mn-lt"/>
                          <a:ea typeface="+mn-ea"/>
                          <a:cs typeface="+mn-cs"/>
                        </a:rPr>
                        <a:t>Begampura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 14-12-2022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smtClean="0">
                          <a:solidFill>
                            <a:schemeClr val="tx1"/>
                          </a:solidFill>
                          <a:latin typeface="+mn-lt"/>
                        </a:rPr>
                        <a:t>  Smarty </a:t>
                      </a:r>
                      <a:r>
                        <a:rPr lang="en-US" sz="1600" b="0" i="0" u="none" strike="noStrike" dirty="0" err="1" smtClean="0">
                          <a:solidFill>
                            <a:schemeClr val="tx1"/>
                          </a:solidFill>
                          <a:latin typeface="+mn-lt"/>
                        </a:rPr>
                        <a:t>Dilip</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Kumari</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Cash Officer/ Manager</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Athwalines</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12-09-2022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Manohar</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Rajdhar</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Dhalwala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Office boy</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Haripura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02-12-2022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Mansuri</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Asba</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Gulammo</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Retail Banking</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Nanpura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22-11-2022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Nitesh</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Rajeshbhai</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Mahale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Other Back End</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Nanpura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19-11-2022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Bhumina</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Sanjaybhai</a:t>
                      </a:r>
                      <a:r>
                        <a:rPr lang="en-US" sz="1600" b="0" i="0" u="none" strike="noStrike" dirty="0" smtClean="0">
                          <a:solidFill>
                            <a:schemeClr val="tx1"/>
                          </a:solidFill>
                          <a:latin typeface="+mn-lt"/>
                        </a:rPr>
                        <a:t> Patel</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Back Office Executive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Ring road</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08-11-2022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Khushiben</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Satishbhai</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Talavia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Back Office Executive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Navsari</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11-11-2022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Geeta</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Arvind</a:t>
                      </a:r>
                      <a:r>
                        <a:rPr lang="en-US" sz="1600" b="0" i="0" u="none" strike="noStrike" dirty="0" smtClean="0">
                          <a:solidFill>
                            <a:schemeClr val="tx1"/>
                          </a:solidFill>
                          <a:latin typeface="+mn-lt"/>
                        </a:rPr>
                        <a:t> Patel</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Tellemarketing</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Parvat</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patiya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17-10-2022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203">
                <a:tc>
                  <a:txBody>
                    <a:bodyPr/>
                    <a:lstStyle/>
                    <a:p>
                      <a:pPr algn="ctr" fontAlgn="b"/>
                      <a:r>
                        <a:rPr lang="en-US" sz="1600" b="0" i="0" u="none" strike="noStrike" dirty="0" err="1" smtClean="0">
                          <a:solidFill>
                            <a:schemeClr val="tx1"/>
                          </a:solidFill>
                          <a:latin typeface="+mn-lt"/>
                        </a:rPr>
                        <a:t>Deepan</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Amar</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Digital Marketing Executive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Althan</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10-03-2022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Bhavna</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Manoharbhai</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Solanki</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Typist</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Varachha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09-05-2022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Riya</a:t>
                      </a:r>
                      <a:r>
                        <a:rPr lang="en-US" sz="1600" b="0" i="0" u="none" strike="noStrike" dirty="0" smtClean="0">
                          <a:solidFill>
                            <a:schemeClr val="tx1"/>
                          </a:solidFill>
                          <a:latin typeface="+mn-lt"/>
                        </a:rPr>
                        <a:t> Patel </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Administrator</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Bhestan</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24-08-2022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49">
                <a:tc>
                  <a:txBody>
                    <a:bodyPr/>
                    <a:lstStyle/>
                    <a:p>
                      <a:pPr algn="ctr" fontAlgn="b"/>
                      <a:r>
                        <a:rPr lang="en-US" sz="1600" b="0" i="0" u="none" strike="noStrike" dirty="0" err="1" smtClean="0">
                          <a:solidFill>
                            <a:schemeClr val="tx1"/>
                          </a:solidFill>
                          <a:latin typeface="+mn-lt"/>
                        </a:rPr>
                        <a:t>Dipak</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Vithal</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Varule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kern="1200" dirty="0" smtClean="0">
                          <a:solidFill>
                            <a:schemeClr val="tx1"/>
                          </a:solidFill>
                          <a:latin typeface="+mn-lt"/>
                          <a:ea typeface="+mn-ea"/>
                          <a:cs typeface="+mn-cs"/>
                        </a:rPr>
                        <a:t>Delivery Boy</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Parvat</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patiya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22-08-2022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5296404"/>
      </p:ext>
    </p:extLst>
  </p:cSld>
  <p:clrMapOvr>
    <a:masterClrMapping/>
  </p:clrMapOvr>
  <p:transition spd="med" advTm="7000">
    <p:zoom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team_celebration_pc_1600_clr.png"/>
          <p:cNvPicPr>
            <a:picLocks noChangeAspect="1"/>
          </p:cNvPicPr>
          <p:nvPr/>
        </p:nvPicPr>
        <p:blipFill>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b="20309"/>
          <a:stretch>
            <a:fillRect/>
          </a:stretch>
        </p:blipFill>
        <p:spPr bwMode="auto">
          <a:xfrm>
            <a:off x="5212790" y="2588290"/>
            <a:ext cx="6418263"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graphicFrame>
        <p:nvGraphicFramePr>
          <p:cNvPr id="16" name="Table 15"/>
          <p:cNvGraphicFramePr>
            <a:graphicFrameLocks noGrp="1"/>
          </p:cNvGraphicFramePr>
          <p:nvPr>
            <p:extLst>
              <p:ext uri="{D42A27DB-BD31-4B8C-83A1-F6EECF244321}">
                <p14:modId xmlns:p14="http://schemas.microsoft.com/office/powerpoint/2010/main" val="4011964492"/>
              </p:ext>
            </p:extLst>
          </p:nvPr>
        </p:nvGraphicFramePr>
        <p:xfrm>
          <a:off x="1683880" y="1334120"/>
          <a:ext cx="8610600" cy="4796926"/>
        </p:xfrm>
        <a:graphic>
          <a:graphicData uri="http://schemas.openxmlformats.org/drawingml/2006/table">
            <a:tbl>
              <a:tblPr firstRow="1" firstCol="1" lastRow="1" lastCol="1" bandRow="1" bandCol="1"/>
              <a:tblGrid>
                <a:gridCol w="2974571"/>
                <a:gridCol w="1878676"/>
                <a:gridCol w="1565564"/>
                <a:gridCol w="1252452"/>
                <a:gridCol w="939337"/>
              </a:tblGrid>
              <a:tr h="521833">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Name</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Designation</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Location Placement</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Date of Joining</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smtClean="0">
                          <a:solidFill>
                            <a:schemeClr val="tx1"/>
                          </a:solidFill>
                          <a:latin typeface="+mn-lt"/>
                          <a:ea typeface="Calibri"/>
                          <a:cs typeface="Shruti"/>
                        </a:rPr>
                        <a:t>Remark</a:t>
                      </a:r>
                      <a:endParaRPr lang="en-US" sz="1600" b="1"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err="1" smtClean="0">
                          <a:solidFill>
                            <a:schemeClr val="tx1"/>
                          </a:solidFill>
                          <a:latin typeface="+mn-lt"/>
                        </a:rPr>
                        <a:t>Parimal</a:t>
                      </a:r>
                      <a:r>
                        <a:rPr lang="en-US" sz="1600" b="0" i="0" u="none" strike="noStrike" baseline="0" dirty="0" smtClean="0">
                          <a:solidFill>
                            <a:schemeClr val="tx1"/>
                          </a:solidFill>
                          <a:latin typeface="+mn-lt"/>
                        </a:rPr>
                        <a:t> Patel</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E-Commerce</a:t>
                      </a:r>
                      <a:r>
                        <a:rPr lang="en-US" sz="1600" b="0" i="0" u="none" strike="noStrike" baseline="0" dirty="0" smtClean="0">
                          <a:solidFill>
                            <a:schemeClr val="tx1"/>
                          </a:solidFill>
                          <a:latin typeface="+mn-lt"/>
                        </a:rPr>
                        <a:t> executive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Salbatpura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02/02/2022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smtClean="0">
                          <a:solidFill>
                            <a:schemeClr val="tx1"/>
                          </a:solidFill>
                          <a:latin typeface="+mn-lt"/>
                        </a:rPr>
                        <a:t>Raj  </a:t>
                      </a:r>
                      <a:r>
                        <a:rPr lang="en-US" sz="1600" b="0" i="0" u="none" strike="noStrike" dirty="0" err="1" smtClean="0">
                          <a:solidFill>
                            <a:schemeClr val="tx1"/>
                          </a:solidFill>
                          <a:latin typeface="+mn-lt"/>
                        </a:rPr>
                        <a:t>patel</a:t>
                      </a:r>
                      <a:r>
                        <a:rPr lang="en-US" sz="1600" b="0" i="0" u="none" strike="noStrike" dirty="0" smtClean="0">
                          <a:solidFill>
                            <a:schemeClr val="tx1"/>
                          </a:solidFill>
                          <a:latin typeface="+mn-lt"/>
                        </a:rPr>
                        <a:t>       </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Warehouse assistant</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Adajan</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07/02/2022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err="1" smtClean="0">
                          <a:solidFill>
                            <a:schemeClr val="tx1"/>
                          </a:solidFill>
                          <a:latin typeface="+mn-lt"/>
                        </a:rPr>
                        <a:t>Madhvi</a:t>
                      </a:r>
                      <a:r>
                        <a:rPr lang="en-US" sz="1600" b="0" i="0" u="none" strike="noStrike" baseline="0" dirty="0" smtClean="0">
                          <a:solidFill>
                            <a:schemeClr val="tx1"/>
                          </a:solidFill>
                          <a:latin typeface="+mn-lt"/>
                        </a:rPr>
                        <a:t>  </a:t>
                      </a:r>
                      <a:r>
                        <a:rPr lang="en-US" sz="1600" b="0" i="0" u="none" strike="noStrike" baseline="0" dirty="0" err="1" smtClean="0">
                          <a:solidFill>
                            <a:schemeClr val="tx1"/>
                          </a:solidFill>
                          <a:latin typeface="+mn-lt"/>
                        </a:rPr>
                        <a:t>Goyal</a:t>
                      </a:r>
                      <a:r>
                        <a:rPr lang="en-US" sz="1600" b="0" i="0" u="none" strike="noStrike" baseline="0" dirty="0" smtClean="0">
                          <a:solidFill>
                            <a:schemeClr val="tx1"/>
                          </a:solidFill>
                          <a:latin typeface="+mn-lt"/>
                        </a:rPr>
                        <a:t>     </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Receptionist</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Puna</a:t>
                      </a:r>
                      <a:r>
                        <a:rPr lang="en-US" sz="1600" b="0" i="0" u="none" strike="noStrike" baseline="0" dirty="0" smtClean="0">
                          <a:solidFill>
                            <a:schemeClr val="tx1"/>
                          </a:solidFill>
                          <a:latin typeface="+mn-lt"/>
                        </a:rPr>
                        <a:t> Gam</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11/02/2022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err="1" smtClean="0">
                          <a:solidFill>
                            <a:schemeClr val="tx1"/>
                          </a:solidFill>
                          <a:latin typeface="+mn-lt"/>
                        </a:rPr>
                        <a:t>Istiyak</a:t>
                      </a:r>
                      <a:r>
                        <a:rPr lang="en-US" sz="1600" b="0" i="0" u="none" strike="noStrike" baseline="0" dirty="0" smtClean="0">
                          <a:solidFill>
                            <a:schemeClr val="tx1"/>
                          </a:solidFill>
                          <a:latin typeface="+mn-lt"/>
                        </a:rPr>
                        <a:t>  Ansari         </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latin typeface="+mn-lt"/>
                        </a:rPr>
                        <a:t>Data Entry Operator</a:t>
                      </a: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Nanpura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14/02/2022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err="1" smtClean="0">
                          <a:solidFill>
                            <a:schemeClr val="tx1"/>
                          </a:solidFill>
                          <a:latin typeface="+mn-lt"/>
                        </a:rPr>
                        <a:t>Sumit</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Marathe</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Technician / Foreman - Electrical</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Ring road</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15/02/2022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smtClean="0">
                          <a:solidFill>
                            <a:schemeClr val="tx1"/>
                          </a:solidFill>
                          <a:latin typeface="+mn-lt"/>
                        </a:rPr>
                        <a:t>Miss </a:t>
                      </a:r>
                      <a:r>
                        <a:rPr lang="en-US" sz="1600" b="0" i="0" u="none" strike="noStrike" dirty="0" err="1" smtClean="0">
                          <a:solidFill>
                            <a:schemeClr val="tx1"/>
                          </a:solidFill>
                          <a:latin typeface="+mn-lt"/>
                        </a:rPr>
                        <a:t>Pooja</a:t>
                      </a:r>
                      <a:r>
                        <a:rPr lang="en-US" sz="1600" b="0" i="0" u="none" strike="noStrike" dirty="0" smtClean="0">
                          <a:solidFill>
                            <a:schemeClr val="tx1"/>
                          </a:solidFill>
                          <a:latin typeface="+mn-lt"/>
                        </a:rPr>
                        <a:t> Parekh</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Receptionist</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Udhna</a:t>
                      </a:r>
                      <a:endParaRPr lang="en-US" sz="1600" b="0" i="0" u="none" strike="noStrike" dirty="0">
                        <a:solidFill>
                          <a:schemeClr val="tx1"/>
                        </a:solidFill>
                        <a:latin typeface="+mn-lt"/>
                      </a:endParaRPr>
                    </a:p>
                  </a:txBody>
                  <a:tcPr marL="9525" marR="9525" marT="952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11/03/2022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smtClean="0">
                          <a:solidFill>
                            <a:schemeClr val="tx1"/>
                          </a:solidFill>
                          <a:latin typeface="+mn-lt"/>
                        </a:rPr>
                        <a:t>Miss Singh </a:t>
                      </a:r>
                      <a:r>
                        <a:rPr lang="en-US" sz="1600" b="0" i="0" u="none" strike="noStrike" dirty="0" err="1" smtClean="0">
                          <a:solidFill>
                            <a:schemeClr val="tx1"/>
                          </a:solidFill>
                          <a:latin typeface="+mn-lt"/>
                        </a:rPr>
                        <a:t>Virendra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Coustomer</a:t>
                      </a:r>
                      <a:r>
                        <a:rPr lang="en-US" sz="1600" b="0" i="0" u="none" strike="noStrike" dirty="0" smtClean="0">
                          <a:solidFill>
                            <a:schemeClr val="tx1"/>
                          </a:solidFill>
                          <a:latin typeface="+mn-lt"/>
                        </a:rPr>
                        <a:t> Service  Executive  /</a:t>
                      </a:r>
                      <a:r>
                        <a:rPr lang="en-US" sz="1600" b="0" i="0" u="none" strike="noStrike" baseline="0" dirty="0" smtClean="0">
                          <a:solidFill>
                            <a:schemeClr val="tx1"/>
                          </a:solidFill>
                          <a:latin typeface="+mn-lt"/>
                        </a:rPr>
                        <a:t> Officer</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Udhna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15/03/2022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smtClean="0">
                          <a:solidFill>
                            <a:schemeClr val="tx1"/>
                          </a:solidFill>
                          <a:latin typeface="+mn-lt"/>
                        </a:rPr>
                        <a:t>Ajay </a:t>
                      </a:r>
                      <a:r>
                        <a:rPr lang="en-US" sz="1600" b="0" i="0" u="none" strike="noStrike" dirty="0" err="1" smtClean="0">
                          <a:solidFill>
                            <a:schemeClr val="tx1"/>
                          </a:solidFill>
                          <a:latin typeface="+mn-lt"/>
                        </a:rPr>
                        <a:t>Patra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As </a:t>
                      </a:r>
                      <a:r>
                        <a:rPr lang="en-US" sz="1600" b="0" i="0" u="none" strike="noStrike" dirty="0" err="1" smtClean="0">
                          <a:solidFill>
                            <a:schemeClr val="tx1"/>
                          </a:solidFill>
                          <a:latin typeface="+mn-lt"/>
                        </a:rPr>
                        <a:t>Coordinatior</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Pipload</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20/03/2022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527">
                <a:tc>
                  <a:txBody>
                    <a:bodyPr/>
                    <a:lstStyle/>
                    <a:p>
                      <a:pPr algn="ctr" fontAlgn="b"/>
                      <a:r>
                        <a:rPr lang="en-US" sz="1600" b="0" i="0" u="none" strike="noStrike" dirty="0" err="1" smtClean="0">
                          <a:solidFill>
                            <a:schemeClr val="tx1"/>
                          </a:solidFill>
                          <a:latin typeface="+mn-lt"/>
                        </a:rPr>
                        <a:t>Dharmesh</a:t>
                      </a:r>
                      <a:r>
                        <a:rPr lang="en-US" sz="1600" b="0" i="0" u="none" strike="noStrike" dirty="0" smtClean="0">
                          <a:solidFill>
                            <a:schemeClr val="tx1"/>
                          </a:solidFill>
                          <a:latin typeface="+mn-lt"/>
                        </a:rPr>
                        <a:t> </a:t>
                      </a:r>
                      <a:r>
                        <a:rPr lang="en-US" sz="1600" b="0" i="0" u="none" strike="noStrike" dirty="0" err="1" smtClean="0">
                          <a:solidFill>
                            <a:schemeClr val="tx1"/>
                          </a:solidFill>
                          <a:latin typeface="+mn-lt"/>
                        </a:rPr>
                        <a:t>Modi</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Accounts Assistant /Book keeper</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Adajan</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26/03/2022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2621">
                <a:tc>
                  <a:txBody>
                    <a:bodyPr/>
                    <a:lstStyle/>
                    <a:p>
                      <a:pPr algn="ctr" fontAlgn="b"/>
                      <a:r>
                        <a:rPr lang="en-US" sz="1600" b="0" i="0" u="none" strike="noStrike" dirty="0" smtClean="0">
                          <a:solidFill>
                            <a:schemeClr val="tx1"/>
                          </a:solidFill>
                          <a:latin typeface="+mn-lt"/>
                        </a:rPr>
                        <a:t>Meet  </a:t>
                      </a:r>
                      <a:r>
                        <a:rPr lang="en-US" sz="1600" b="0" i="0" u="none" strike="noStrike" dirty="0" err="1" smtClean="0">
                          <a:solidFill>
                            <a:schemeClr val="tx1"/>
                          </a:solidFill>
                          <a:latin typeface="+mn-lt"/>
                        </a:rPr>
                        <a:t>Thakor</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Data/Transaction</a:t>
                      </a:r>
                      <a:r>
                        <a:rPr lang="en-US" sz="1600" b="0" i="0" u="none" strike="noStrike" baseline="0" dirty="0" smtClean="0">
                          <a:solidFill>
                            <a:schemeClr val="tx1"/>
                          </a:solidFill>
                          <a:latin typeface="+mn-lt"/>
                        </a:rPr>
                        <a:t> Processing</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err="1" smtClean="0">
                          <a:solidFill>
                            <a:schemeClr val="tx1"/>
                          </a:solidFill>
                          <a:latin typeface="+mn-lt"/>
                        </a:rPr>
                        <a:t>Nanpura</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mn-lt"/>
                        </a:rPr>
                        <a:t>28/03/2022</a:t>
                      </a:r>
                      <a:endParaRPr lang="en-US" sz="1600" b="0" i="0" u="none" strike="noStrike" dirty="0">
                        <a:solidFill>
                          <a:schemeClr val="tx1"/>
                        </a:solidFill>
                        <a:latin typeface="+mn-lt"/>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600" dirty="0">
                        <a:solidFill>
                          <a:schemeClr val="tx1"/>
                        </a:solidFill>
                        <a:latin typeface="+mn-lt"/>
                        <a:ea typeface="Calibri"/>
                        <a:cs typeface="Shruti"/>
                      </a:endParaRPr>
                    </a:p>
                  </a:txBody>
                  <a:tcPr marL="66208" marR="66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Rounded Rectangle 16"/>
          <p:cNvSpPr/>
          <p:nvPr/>
        </p:nvSpPr>
        <p:spPr>
          <a:xfrm>
            <a:off x="3342807" y="211709"/>
            <a:ext cx="5186595"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r>
              <a:rPr lang="en-US" sz="2400" b="1" dirty="0" smtClean="0">
                <a:latin typeface="Cambria" pitchFamily="18" charset="0"/>
              </a:rPr>
              <a:t>Success </a:t>
            </a:r>
            <a:r>
              <a:rPr lang="en-US" sz="2400" b="1" dirty="0">
                <a:latin typeface="Cambria" pitchFamily="18" charset="0"/>
              </a:rPr>
              <a:t>Stories : Only Indicative List </a:t>
            </a:r>
            <a:r>
              <a:rPr lang="en-US" sz="2400" b="1" dirty="0" smtClean="0">
                <a:latin typeface="Cambria" pitchFamily="18" charset="0"/>
              </a:rPr>
              <a:t>is Mentioned - 2</a:t>
            </a:r>
            <a:endParaRPr lang="en-US" sz="2400" dirty="0">
              <a:latin typeface="Cambria" pitchFamily="18" charset="0"/>
            </a:endParaRPr>
          </a:p>
          <a:p>
            <a:pPr algn="ctr"/>
            <a:endParaRPr lang="en-IN" dirty="0"/>
          </a:p>
        </p:txBody>
      </p:sp>
    </p:spTree>
    <p:extLst>
      <p:ext uri="{BB962C8B-B14F-4D97-AF65-F5344CB8AC3E}">
        <p14:creationId xmlns:p14="http://schemas.microsoft.com/office/powerpoint/2010/main" val="1565673308"/>
      </p:ext>
    </p:extLst>
  </p:cSld>
  <p:clrMapOvr>
    <a:masterClrMapping/>
  </p:clrMapOvr>
  <p:transition spd="med" advTm="7000">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7" descr="Progress-300x30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35905" y="4322325"/>
            <a:ext cx="2949315" cy="235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3942413" y="211709"/>
            <a:ext cx="4437089"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atin typeface="Cambria" pitchFamily="18" charset="0"/>
            </a:endParaRPr>
          </a:p>
          <a:p>
            <a:pPr algn="ctr"/>
            <a:r>
              <a:rPr lang="en-US" sz="2400" b="1" dirty="0" smtClean="0">
                <a:latin typeface="Cambria" pitchFamily="18" charset="0"/>
              </a:rPr>
              <a:t>Level </a:t>
            </a:r>
            <a:r>
              <a:rPr lang="en-US" sz="2400" b="1" dirty="0">
                <a:latin typeface="Cambria" pitchFamily="18" charset="0"/>
              </a:rPr>
              <a:t>of Job, Salary Offered </a:t>
            </a:r>
            <a:endParaRPr lang="en-US" sz="2400" dirty="0">
              <a:latin typeface="Cambria" pitchFamily="18" charset="0"/>
            </a:endParaRPr>
          </a:p>
          <a:p>
            <a:pPr algn="ctr"/>
            <a:endParaRPr lang="en-IN" dirty="0"/>
          </a:p>
        </p:txBody>
      </p:sp>
      <p:graphicFrame>
        <p:nvGraphicFramePr>
          <p:cNvPr id="14" name="Table 13"/>
          <p:cNvGraphicFramePr>
            <a:graphicFrameLocks noGrp="1"/>
          </p:cNvGraphicFramePr>
          <p:nvPr>
            <p:extLst>
              <p:ext uri="{D42A27DB-BD31-4B8C-83A1-F6EECF244321}">
                <p14:modId xmlns:p14="http://schemas.microsoft.com/office/powerpoint/2010/main" val="2033164504"/>
              </p:ext>
            </p:extLst>
          </p:nvPr>
        </p:nvGraphicFramePr>
        <p:xfrm>
          <a:off x="1803800" y="1272910"/>
          <a:ext cx="8610599" cy="2772029"/>
        </p:xfrm>
        <a:graphic>
          <a:graphicData uri="http://schemas.openxmlformats.org/drawingml/2006/table">
            <a:tbl>
              <a:tblPr>
                <a:tableStyleId>{69CF1AB2-1976-4502-BF36-3FF5EA218861}</a:tableStyleId>
              </a:tblPr>
              <a:tblGrid>
                <a:gridCol w="2285999"/>
                <a:gridCol w="1676400"/>
                <a:gridCol w="1752600"/>
                <a:gridCol w="1376794"/>
                <a:gridCol w="1518806"/>
              </a:tblGrid>
              <a:tr h="652212">
                <a:tc rowSpan="2">
                  <a:txBody>
                    <a:bodyPr/>
                    <a:lstStyle/>
                    <a:p>
                      <a:pPr marL="0" marR="0" algn="ctr">
                        <a:lnSpc>
                          <a:spcPct val="107000"/>
                        </a:lnSpc>
                        <a:spcBef>
                          <a:spcPts val="0"/>
                        </a:spcBef>
                        <a:spcAft>
                          <a:spcPts val="0"/>
                        </a:spcAft>
                      </a:pPr>
                      <a:r>
                        <a:rPr lang="en-US" sz="2000" dirty="0">
                          <a:solidFill>
                            <a:srgbClr val="FF0000"/>
                          </a:solidFill>
                        </a:rPr>
                        <a:t>Level </a:t>
                      </a:r>
                      <a:endParaRPr lang="en-US" sz="2000" dirty="0">
                        <a:solidFill>
                          <a:srgbClr val="FF0000"/>
                        </a:solidFill>
                        <a:latin typeface="Calibri"/>
                        <a:ea typeface="Calibri"/>
                        <a:cs typeface="Shruti"/>
                      </a:endParaRPr>
                    </a:p>
                  </a:txBody>
                  <a:tcPr marL="66208" marR="66208" marT="0" marB="0"/>
                </a:tc>
                <a:tc gridSpan="2">
                  <a:txBody>
                    <a:bodyPr/>
                    <a:lstStyle/>
                    <a:p>
                      <a:pPr marL="0" marR="0" algn="ctr">
                        <a:lnSpc>
                          <a:spcPct val="107000"/>
                        </a:lnSpc>
                        <a:spcBef>
                          <a:spcPts val="0"/>
                        </a:spcBef>
                        <a:spcAft>
                          <a:spcPts val="0"/>
                        </a:spcAft>
                      </a:pPr>
                      <a:r>
                        <a:rPr lang="en-US" sz="2000" dirty="0">
                          <a:solidFill>
                            <a:srgbClr val="FF0000"/>
                          </a:solidFill>
                        </a:rPr>
                        <a:t>General </a:t>
                      </a:r>
                      <a:r>
                        <a:rPr lang="en-US" sz="2000" dirty="0" smtClean="0">
                          <a:solidFill>
                            <a:srgbClr val="FF0000"/>
                          </a:solidFill>
                        </a:rPr>
                        <a:t>Business</a:t>
                      </a:r>
                    </a:p>
                    <a:p>
                      <a:pPr marL="0" marR="0" algn="ctr">
                        <a:lnSpc>
                          <a:spcPct val="107000"/>
                        </a:lnSpc>
                        <a:spcBef>
                          <a:spcPts val="0"/>
                        </a:spcBef>
                        <a:spcAft>
                          <a:spcPts val="0"/>
                        </a:spcAft>
                      </a:pPr>
                      <a:r>
                        <a:rPr lang="en-US" sz="2000" dirty="0" smtClean="0">
                          <a:solidFill>
                            <a:srgbClr val="FF0000"/>
                          </a:solidFill>
                        </a:rPr>
                        <a:t>(B.A.,B.Com.,</a:t>
                      </a:r>
                      <a:r>
                        <a:rPr lang="en-US" sz="2000" dirty="0" err="1" smtClean="0">
                          <a:solidFill>
                            <a:srgbClr val="FF0000"/>
                          </a:solidFill>
                        </a:rPr>
                        <a:t>B.Sc</a:t>
                      </a:r>
                      <a:r>
                        <a:rPr lang="en-US" sz="2000" dirty="0" smtClean="0">
                          <a:solidFill>
                            <a:srgbClr val="FF0000"/>
                          </a:solidFill>
                        </a:rPr>
                        <a:t>., etc.)</a:t>
                      </a:r>
                      <a:endParaRPr lang="en-US" sz="2000" dirty="0">
                        <a:solidFill>
                          <a:srgbClr val="FF0000"/>
                        </a:solidFill>
                        <a:latin typeface="Calibri"/>
                        <a:ea typeface="Calibri"/>
                        <a:cs typeface="Shruti"/>
                      </a:endParaRPr>
                    </a:p>
                  </a:txBody>
                  <a:tcPr marL="66208" marR="66208"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2000" dirty="0">
                          <a:solidFill>
                            <a:srgbClr val="FF0000"/>
                          </a:solidFill>
                        </a:rPr>
                        <a:t>Special Business </a:t>
                      </a:r>
                      <a:r>
                        <a:rPr lang="en-US" sz="2000" dirty="0" smtClean="0">
                          <a:solidFill>
                            <a:srgbClr val="FF0000"/>
                          </a:solidFill>
                        </a:rPr>
                        <a:t>(Professional Skill)</a:t>
                      </a:r>
                      <a:endParaRPr lang="en-US" sz="2000" dirty="0">
                        <a:solidFill>
                          <a:srgbClr val="FF0000"/>
                        </a:solidFill>
                        <a:latin typeface="Calibri"/>
                        <a:ea typeface="Calibri"/>
                        <a:cs typeface="Shruti"/>
                      </a:endParaRPr>
                    </a:p>
                  </a:txBody>
                  <a:tcPr marL="66208" marR="66208" marT="0" marB="0"/>
                </a:tc>
                <a:tc hMerge="1">
                  <a:txBody>
                    <a:bodyPr/>
                    <a:lstStyle/>
                    <a:p>
                      <a:endParaRPr lang="en-US"/>
                    </a:p>
                  </a:txBody>
                  <a:tcPr/>
                </a:tc>
              </a:tr>
              <a:tr h="652212">
                <a:tc vMerge="1">
                  <a:txBody>
                    <a:bodyPr/>
                    <a:lstStyle/>
                    <a:p>
                      <a:endParaRPr lang="en-US"/>
                    </a:p>
                  </a:txBody>
                  <a:tcPr/>
                </a:tc>
                <a:tc>
                  <a:txBody>
                    <a:bodyPr/>
                    <a:lstStyle/>
                    <a:p>
                      <a:pPr marL="0" marR="0" algn="ctr">
                        <a:lnSpc>
                          <a:spcPct val="107000"/>
                        </a:lnSpc>
                        <a:spcBef>
                          <a:spcPts val="0"/>
                        </a:spcBef>
                        <a:spcAft>
                          <a:spcPts val="0"/>
                        </a:spcAft>
                      </a:pPr>
                      <a:r>
                        <a:rPr lang="en-US" sz="2000" dirty="0" smtClean="0">
                          <a:solidFill>
                            <a:srgbClr val="FF0000"/>
                          </a:solidFill>
                        </a:rPr>
                        <a:t>Experience</a:t>
                      </a:r>
                      <a:r>
                        <a:rPr lang="en-US" sz="2000" baseline="0" dirty="0" smtClean="0">
                          <a:solidFill>
                            <a:srgbClr val="FF0000"/>
                          </a:solidFill>
                        </a:rPr>
                        <a:t> in </a:t>
                      </a:r>
                      <a:r>
                        <a:rPr lang="en-US" sz="2000" dirty="0" smtClean="0">
                          <a:solidFill>
                            <a:srgbClr val="FF0000"/>
                          </a:solidFill>
                        </a:rPr>
                        <a:t> </a:t>
                      </a:r>
                      <a:r>
                        <a:rPr lang="en-US" sz="2000" dirty="0">
                          <a:solidFill>
                            <a:srgbClr val="FF0000"/>
                          </a:solidFill>
                        </a:rPr>
                        <a:t>Year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a:solidFill>
                            <a:srgbClr val="FF0000"/>
                          </a:solidFill>
                        </a:rPr>
                        <a:t>Salary Per </a:t>
                      </a:r>
                      <a:r>
                        <a:rPr lang="en-US" sz="2000" dirty="0" smtClean="0">
                          <a:solidFill>
                            <a:srgbClr val="FF0000"/>
                          </a:solidFill>
                        </a:rPr>
                        <a:t>Annum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smtClean="0">
                          <a:solidFill>
                            <a:srgbClr val="FF0000"/>
                          </a:solidFill>
                        </a:rPr>
                        <a:t>Experience</a:t>
                      </a:r>
                      <a:r>
                        <a:rPr lang="en-US" sz="2000" baseline="0" dirty="0" smtClean="0">
                          <a:solidFill>
                            <a:srgbClr val="FF0000"/>
                          </a:solidFill>
                        </a:rPr>
                        <a:t> in </a:t>
                      </a:r>
                      <a:r>
                        <a:rPr lang="en-US" sz="2000" dirty="0" smtClean="0">
                          <a:solidFill>
                            <a:srgbClr val="FF0000"/>
                          </a:solidFill>
                        </a:rPr>
                        <a:t> </a:t>
                      </a:r>
                      <a:r>
                        <a:rPr lang="en-US" sz="2000" dirty="0">
                          <a:solidFill>
                            <a:srgbClr val="FF0000"/>
                          </a:solidFill>
                        </a:rPr>
                        <a:t>Year </a:t>
                      </a:r>
                      <a:endParaRPr lang="en-US" sz="2000" dirty="0">
                        <a:solidFill>
                          <a:srgbClr val="FF0000"/>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2000" dirty="0">
                          <a:solidFill>
                            <a:srgbClr val="FF0000"/>
                          </a:solidFill>
                        </a:rPr>
                        <a:t>Salary Per </a:t>
                      </a:r>
                      <a:r>
                        <a:rPr lang="en-US" sz="2000" dirty="0" smtClean="0">
                          <a:solidFill>
                            <a:srgbClr val="FF0000"/>
                          </a:solidFill>
                        </a:rPr>
                        <a:t>Annum </a:t>
                      </a:r>
                      <a:endParaRPr lang="en-US" sz="2000" dirty="0">
                        <a:solidFill>
                          <a:srgbClr val="FF0000"/>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a:t>Entry Level</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00 – 02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125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00 – 02</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175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smtClean="0"/>
                        <a:t>Intermediate Level</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02 – 05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200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02 – 05 </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325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dirty="0"/>
                        <a:t>Middle </a:t>
                      </a:r>
                      <a:r>
                        <a:rPr lang="en-US" sz="1800" dirty="0" smtClean="0"/>
                        <a:t>Management </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05 – 10</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275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05 – 10</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550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a:t>Upper Management</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10 – 15</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350 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10 – 15</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Up to </a:t>
                      </a:r>
                      <a:r>
                        <a:rPr lang="en-US" sz="1800" dirty="0" smtClean="0"/>
                        <a:t>1000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r h="293470">
                <a:tc>
                  <a:txBody>
                    <a:bodyPr/>
                    <a:lstStyle/>
                    <a:p>
                      <a:pPr marL="0" marR="0" algn="ctr">
                        <a:lnSpc>
                          <a:spcPct val="107000"/>
                        </a:lnSpc>
                        <a:spcBef>
                          <a:spcPts val="0"/>
                        </a:spcBef>
                        <a:spcAft>
                          <a:spcPts val="0"/>
                        </a:spcAft>
                      </a:pPr>
                      <a:r>
                        <a:rPr lang="en-US" sz="1800" dirty="0"/>
                        <a:t>Executive </a:t>
                      </a:r>
                      <a:r>
                        <a:rPr lang="en-US" sz="1800" dirty="0" smtClean="0"/>
                        <a:t>(CXo’s)</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15</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a:t>
                      </a:r>
                      <a:r>
                        <a:rPr lang="en-US" sz="1800" dirty="0" smtClean="0"/>
                        <a:t>450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a:t>&gt; 15</a:t>
                      </a:r>
                      <a:endParaRPr lang="en-US" sz="1800">
                        <a:solidFill>
                          <a:schemeClr val="tx2">
                            <a:lumMod val="75000"/>
                          </a:schemeClr>
                        </a:solidFill>
                        <a:latin typeface="Calibri"/>
                        <a:ea typeface="Calibri"/>
                        <a:cs typeface="Shruti"/>
                      </a:endParaRPr>
                    </a:p>
                  </a:txBody>
                  <a:tcPr marL="66208" marR="66208" marT="0" marB="0"/>
                </a:tc>
                <a:tc>
                  <a:txBody>
                    <a:bodyPr/>
                    <a:lstStyle/>
                    <a:p>
                      <a:pPr marL="0" marR="0" algn="ctr">
                        <a:lnSpc>
                          <a:spcPct val="107000"/>
                        </a:lnSpc>
                        <a:spcBef>
                          <a:spcPts val="0"/>
                        </a:spcBef>
                        <a:spcAft>
                          <a:spcPts val="0"/>
                        </a:spcAft>
                      </a:pPr>
                      <a:r>
                        <a:rPr lang="en-US" sz="1800" dirty="0"/>
                        <a:t>&gt; </a:t>
                      </a:r>
                      <a:r>
                        <a:rPr lang="en-US" sz="1800" dirty="0" smtClean="0"/>
                        <a:t>1250 </a:t>
                      </a:r>
                      <a:r>
                        <a:rPr lang="en-US" sz="1800" dirty="0"/>
                        <a:t>k</a:t>
                      </a:r>
                      <a:endParaRPr lang="en-US" sz="1800" dirty="0">
                        <a:solidFill>
                          <a:schemeClr val="tx2">
                            <a:lumMod val="75000"/>
                          </a:schemeClr>
                        </a:solidFill>
                        <a:latin typeface="Calibri"/>
                        <a:ea typeface="Calibri"/>
                        <a:cs typeface="Shruti"/>
                      </a:endParaRPr>
                    </a:p>
                  </a:txBody>
                  <a:tcPr marL="66208" marR="66208" marT="0" marB="0"/>
                </a:tc>
              </a:tr>
            </a:tbl>
          </a:graphicData>
        </a:graphic>
      </p:graphicFrame>
    </p:spTree>
    <p:extLst>
      <p:ext uri="{BB962C8B-B14F-4D97-AF65-F5344CB8AC3E}">
        <p14:creationId xmlns:p14="http://schemas.microsoft.com/office/powerpoint/2010/main" val="3045296404"/>
      </p:ext>
    </p:extLst>
  </p:cSld>
  <p:clrMapOvr>
    <a:masterClrMapping/>
  </p:clrMapOvr>
  <p:transition spd="med" advTm="7000">
    <p:zoom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731" y="2358463"/>
            <a:ext cx="7054876" cy="414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227226" y="211709"/>
            <a:ext cx="3252866"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bg1"/>
              </a:solidFill>
            </a:endParaRPr>
          </a:p>
          <a:p>
            <a:pPr>
              <a:defRPr/>
            </a:pPr>
            <a:r>
              <a:rPr lang="en-US" sz="2400" b="1" dirty="0" smtClean="0">
                <a:solidFill>
                  <a:schemeClr val="bg1"/>
                </a:solidFill>
              </a:rPr>
              <a:t> Recent </a:t>
            </a:r>
            <a:r>
              <a:rPr lang="en-US" sz="2400" b="1" dirty="0">
                <a:solidFill>
                  <a:schemeClr val="bg1"/>
                </a:solidFill>
              </a:rPr>
              <a:t>success stories:</a:t>
            </a:r>
          </a:p>
          <a:p>
            <a:pPr algn="ctr"/>
            <a:endParaRPr lang="en-IN" dirty="0"/>
          </a:p>
        </p:txBody>
      </p:sp>
      <p:sp>
        <p:nvSpPr>
          <p:cNvPr id="3" name="AutoShape 4" descr="Servicios One Selection - Recruitment Png, Transparent Png - kind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 name="TextBox 16"/>
          <p:cNvSpPr txBox="1"/>
          <p:nvPr/>
        </p:nvSpPr>
        <p:spPr>
          <a:xfrm>
            <a:off x="2578308" y="1430310"/>
            <a:ext cx="6481982" cy="646331"/>
          </a:xfrm>
          <a:prstGeom prst="rect">
            <a:avLst/>
          </a:prstGeom>
          <a:noFill/>
        </p:spPr>
        <p:txBody>
          <a:bodyPr wrap="square">
            <a:spAutoFit/>
          </a:bodyPr>
          <a:lstStyle/>
          <a:p>
            <a:pPr algn="ctr">
              <a:defRPr/>
            </a:pPr>
            <a:r>
              <a:rPr lang="en-US" sz="3600" b="1" dirty="0" smtClean="0">
                <a:solidFill>
                  <a:schemeClr val="accent1"/>
                </a:solidFill>
              </a:rPr>
              <a:t>Every month 50+ selection……</a:t>
            </a:r>
            <a:endParaRPr lang="en-US" sz="3600" b="1" dirty="0">
              <a:solidFill>
                <a:srgbClr val="FF0000"/>
              </a:solidFill>
              <a:latin typeface="+mn-lt"/>
            </a:endParaRPr>
          </a:p>
        </p:txBody>
      </p:sp>
    </p:spTree>
    <p:extLst>
      <p:ext uri="{BB962C8B-B14F-4D97-AF65-F5344CB8AC3E}">
        <p14:creationId xmlns:p14="http://schemas.microsoft.com/office/powerpoint/2010/main" val="3045296404"/>
      </p:ext>
    </p:extLst>
  </p:cSld>
  <p:clrMapOvr>
    <a:masterClrMapping/>
  </p:clrMapOvr>
  <p:transition spd="med" advTm="7000">
    <p:zoom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9693" y="3167215"/>
            <a:ext cx="4284662" cy="33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608288" y="211709"/>
            <a:ext cx="6385810"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2">
                  <a:lumMod val="75000"/>
                </a:schemeClr>
              </a:solidFill>
            </a:endParaRPr>
          </a:p>
          <a:p>
            <a:pPr algn="ctr"/>
            <a:r>
              <a:rPr lang="en-US" sz="2400" b="1" dirty="0" smtClean="0">
                <a:solidFill>
                  <a:schemeClr val="bg1"/>
                </a:solidFill>
                <a:latin typeface="Cambria" pitchFamily="18" charset="0"/>
              </a:rPr>
              <a:t>Benefits </a:t>
            </a:r>
            <a:r>
              <a:rPr lang="en-US" sz="2400" b="1" dirty="0">
                <a:solidFill>
                  <a:schemeClr val="bg1"/>
                </a:solidFill>
                <a:latin typeface="Cambria" pitchFamily="18" charset="0"/>
              </a:rPr>
              <a:t>to Job seeker after registration</a:t>
            </a:r>
          </a:p>
          <a:p>
            <a:pPr algn="ctr"/>
            <a:endParaRPr lang="en-IN" dirty="0"/>
          </a:p>
        </p:txBody>
      </p:sp>
      <p:sp>
        <p:nvSpPr>
          <p:cNvPr id="14" name="TextBox 13"/>
          <p:cNvSpPr txBox="1"/>
          <p:nvPr/>
        </p:nvSpPr>
        <p:spPr>
          <a:xfrm>
            <a:off x="1746340" y="1305390"/>
            <a:ext cx="8686800" cy="2246769"/>
          </a:xfrm>
          <a:prstGeom prst="rect">
            <a:avLst/>
          </a:prstGeom>
          <a:noFill/>
        </p:spPr>
        <p:txBody>
          <a:bodyPr>
            <a:spAutoFit/>
          </a:bodyPr>
          <a:lstStyle/>
          <a:p>
            <a:pPr marL="465138" indent="-465138" algn="just">
              <a:buFont typeface="Arial" pitchFamily="34" charset="0"/>
              <a:buChar char="•"/>
              <a:defRPr/>
            </a:pPr>
            <a:r>
              <a:rPr lang="en-US" sz="2000" dirty="0" smtClean="0">
                <a:solidFill>
                  <a:schemeClr val="tx2">
                    <a:lumMod val="75000"/>
                  </a:schemeClr>
                </a:solidFill>
              </a:rPr>
              <a:t>competitive </a:t>
            </a:r>
            <a:r>
              <a:rPr lang="en-US" sz="2000" dirty="0" err="1" smtClean="0">
                <a:solidFill>
                  <a:srgbClr val="FF0000"/>
                </a:solidFill>
                <a:latin typeface="+mn-lt"/>
              </a:rPr>
              <a:t>Priceing</a:t>
            </a:r>
            <a:r>
              <a:rPr lang="en-US" sz="2000" dirty="0" smtClean="0">
                <a:solidFill>
                  <a:schemeClr val="tx2">
                    <a:lumMod val="75000"/>
                  </a:schemeClr>
                </a:solidFill>
                <a:latin typeface="+mn-lt"/>
              </a:rPr>
              <a:t> and </a:t>
            </a:r>
            <a:r>
              <a:rPr lang="en-US" sz="2000" dirty="0">
                <a:solidFill>
                  <a:srgbClr val="FF0000"/>
                </a:solidFill>
                <a:latin typeface="+mn-lt"/>
              </a:rPr>
              <a:t>quality</a:t>
            </a:r>
            <a:r>
              <a:rPr lang="en-US" sz="2000" dirty="0">
                <a:solidFill>
                  <a:schemeClr val="tx2">
                    <a:lumMod val="75000"/>
                  </a:schemeClr>
                </a:solidFill>
                <a:latin typeface="+mn-lt"/>
              </a:rPr>
              <a:t> services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Instead of finding/searching a job on your own, you have passed the headache (task) to Us.</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Vast database of open vacancies to choose from i.e. more options</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Strong </a:t>
            </a:r>
            <a:r>
              <a:rPr lang="en-US" sz="2000" dirty="0">
                <a:solidFill>
                  <a:srgbClr val="FF0000"/>
                </a:solidFill>
                <a:latin typeface="+mn-lt"/>
              </a:rPr>
              <a:t>knowledge of placement market </a:t>
            </a:r>
            <a:r>
              <a:rPr lang="en-US" sz="2000" dirty="0">
                <a:solidFill>
                  <a:schemeClr val="tx2">
                    <a:lumMod val="75000"/>
                  </a:schemeClr>
                </a:solidFill>
                <a:latin typeface="+mn-lt"/>
              </a:rPr>
              <a:t>and stronger professional presence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Leverage to your career through our network </a:t>
            </a:r>
          </a:p>
          <a:p>
            <a:pPr marL="465138" indent="-465138" algn="just" eaLnBrk="1" fontAlgn="auto" hangingPunct="1">
              <a:spcBef>
                <a:spcPts val="0"/>
              </a:spcBef>
              <a:spcAft>
                <a:spcPts val="0"/>
              </a:spcAft>
              <a:buFont typeface="Arial" pitchFamily="34" charset="0"/>
              <a:buChar char="•"/>
              <a:defRPr/>
            </a:pPr>
            <a:r>
              <a:rPr lang="en-US" sz="2000" dirty="0">
                <a:solidFill>
                  <a:schemeClr val="tx2">
                    <a:lumMod val="75000"/>
                  </a:schemeClr>
                </a:solidFill>
                <a:latin typeface="+mn-lt"/>
              </a:rPr>
              <a:t>Quick, reliable, most suitable and constant deployment at desired placement</a:t>
            </a:r>
          </a:p>
        </p:txBody>
      </p:sp>
      <p:sp>
        <p:nvSpPr>
          <p:cNvPr id="3" name="AutoShape 2" descr="Job Seeker - Home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825182340"/>
      </p:ext>
    </p:extLst>
  </p:cSld>
  <p:clrMapOvr>
    <a:masterClrMapping/>
  </p:clrMapOvr>
  <p:transition spd="med" advTm="7000">
    <p:zoom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4" name="TextBox 13"/>
          <p:cNvSpPr txBox="1"/>
          <p:nvPr/>
        </p:nvSpPr>
        <p:spPr>
          <a:xfrm>
            <a:off x="1381590" y="1271660"/>
            <a:ext cx="4267200" cy="5170488"/>
          </a:xfrm>
          <a:prstGeom prst="rect">
            <a:avLst/>
          </a:prstGeom>
          <a:noFill/>
        </p:spPr>
        <p:txBody>
          <a:bodyPr>
            <a:spAutoFit/>
          </a:bodyPr>
          <a:lstStyle/>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Textile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Diamond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Construction</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Power sector</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Manufacturing</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Retail / </a:t>
            </a:r>
            <a:r>
              <a:rPr lang="en-US" sz="2200" dirty="0" err="1">
                <a:solidFill>
                  <a:schemeClr val="tx2">
                    <a:lumMod val="75000"/>
                  </a:schemeClr>
                </a:solidFill>
                <a:latin typeface="+mn-lt"/>
              </a:rPr>
              <a:t>FMCG</a:t>
            </a:r>
            <a:endParaRPr lang="en-US" sz="2200" dirty="0">
              <a:solidFill>
                <a:schemeClr val="tx2">
                  <a:lumMod val="75000"/>
                </a:schemeClr>
              </a:solidFill>
              <a:latin typeface="+mn-lt"/>
            </a:endParaRP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Hospitality (Hotels/ restaurants)</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IT / </a:t>
            </a:r>
            <a:r>
              <a:rPr lang="en-US" sz="2200" dirty="0" err="1">
                <a:solidFill>
                  <a:schemeClr val="tx2">
                    <a:lumMod val="75000"/>
                  </a:schemeClr>
                </a:solidFill>
                <a:latin typeface="+mn-lt"/>
              </a:rPr>
              <a:t>ITES</a:t>
            </a:r>
            <a:endParaRPr lang="en-US" sz="2200" dirty="0">
              <a:solidFill>
                <a:schemeClr val="tx2">
                  <a:lumMod val="75000"/>
                </a:schemeClr>
              </a:solidFill>
              <a:latin typeface="+mn-lt"/>
            </a:endParaRP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Insurance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Transportation / logistics</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Banking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Stock market </a:t>
            </a:r>
          </a:p>
          <a:p>
            <a:pPr marL="465138" indent="-465138" eaLnBrk="1" fontAlgn="auto" hangingPunct="1">
              <a:spcBef>
                <a:spcPts val="0"/>
              </a:spcBef>
              <a:spcAft>
                <a:spcPts val="0"/>
              </a:spcAft>
              <a:buFont typeface="Wingdings 2" pitchFamily="18" charset="2"/>
              <a:buChar char=""/>
              <a:defRPr/>
            </a:pPr>
            <a:r>
              <a:rPr lang="en-US" sz="2200" dirty="0">
                <a:solidFill>
                  <a:schemeClr val="tx2">
                    <a:lumMod val="75000"/>
                  </a:schemeClr>
                </a:solidFill>
                <a:latin typeface="+mn-lt"/>
              </a:rPr>
              <a:t>Medical</a:t>
            </a:r>
          </a:p>
          <a:p>
            <a:pPr marL="465138" indent="-465138" eaLnBrk="1" fontAlgn="auto" hangingPunct="1">
              <a:spcBef>
                <a:spcPts val="0"/>
              </a:spcBef>
              <a:spcAft>
                <a:spcPts val="0"/>
              </a:spcAft>
              <a:buFont typeface="Wingdings 2" pitchFamily="18" charset="2"/>
              <a:buChar char=""/>
              <a:defRPr/>
            </a:pPr>
            <a:r>
              <a:rPr lang="en-US" sz="2200" dirty="0">
                <a:solidFill>
                  <a:srgbClr val="FF0000"/>
                </a:solidFill>
                <a:latin typeface="+mn-lt"/>
              </a:rPr>
              <a:t>And many more…….</a:t>
            </a:r>
          </a:p>
        </p:txBody>
      </p:sp>
      <p:sp>
        <p:nvSpPr>
          <p:cNvPr id="2" name="Rounded Rectangle 1"/>
          <p:cNvSpPr/>
          <p:nvPr/>
        </p:nvSpPr>
        <p:spPr>
          <a:xfrm>
            <a:off x="1738859" y="271755"/>
            <a:ext cx="8004747"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schemeClr val="bg1"/>
              </a:solidFill>
              <a:latin typeface="Cambria" pitchFamily="18" charset="0"/>
            </a:endParaRPr>
          </a:p>
          <a:p>
            <a:pPr algn="ctr"/>
            <a:r>
              <a:rPr lang="en-US" sz="2400" b="1" dirty="0" smtClean="0">
                <a:solidFill>
                  <a:schemeClr val="bg1"/>
                </a:solidFill>
                <a:latin typeface="Cambria" pitchFamily="18" charset="0"/>
              </a:rPr>
              <a:t>Industries</a:t>
            </a:r>
            <a:r>
              <a:rPr lang="en-US" sz="2400" b="1" dirty="0">
                <a:solidFill>
                  <a:schemeClr val="bg1"/>
                </a:solidFill>
                <a:latin typeface="Cambria" pitchFamily="18" charset="0"/>
              </a:rPr>
              <a:t>/ Service sector/ professionals, we focus on</a:t>
            </a:r>
          </a:p>
          <a:p>
            <a:pPr algn="ctr"/>
            <a:endParaRPr lang="en-IN" dirty="0"/>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8271" y="2069197"/>
            <a:ext cx="2651536"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4" descr="data:image/jpeg;base64,/9j/4AAQSkZJRgABAQAAAQABAAD/2wCEAAoHCAsVFAwMCwwPDw8PDxIQDw8PDx8QEQkQJCEmJiQhIyMpLS0yKSsqLCMjMzczKy4xNDQ0KDE6PzoyPi0zNDEBCwsLEA8QGBESHDEhGBwxMTMxMzMxMTExPjExMTExMzMzPjExMzExMTMzMTMzMzExMzMzMTMzMTExNDMzMT4zM//AABEIAJgBGAMBIgACEQEDEQH/xAAcAAACAwEBAQEAAAAAAAAAAAAEBQADBgIBBwj/xABJEAABAgQCBQkGAwYCCQUAAAACAQMABBESISIFEzEyQQYjQlFSYXGBkRRyobHB0TNigkOSouHw8VPCBxUWJDREY3OyNWSj0vL/xAAaAQADAQEBAQAAAAAAAAAAAAABAgMABAUG/8QAKREAAgICAgEEAQQDAQAAAAAAAAECEQMhEjFBBCJRYRMycZGhBYHBQv/aAAwDAQACEQMRAD8AYapxtecbK0sw7vnsVcIYSx1zZbYy+gHxInN3dH5rDYpsW01o3CBFmIRu+HFY64P22yEmaATqlo70cPvNNoLjhW3ZbvpAmjtItGurHWXiF3OjmMV2YwJynMVbEbh3/wCFO7zSM5KrRlvSCx0pKqbZNvBmHoll2LSD251ihc4Bfh25k40Tx2x8+kpWVOVccJy19shtbtyvBii+daekbLk7yZ0UTbbjjouG4yJ2CdupqtMETvw2xD8l+B+LDZkypvDb0el8Yzc/IiRa5xoTMugQpzg8KdS8Y0XJTSMkLTzTTKCrCG5cv7YV2Y7a0RfSONLT4uE25aIiI5ba7y0r6U+cGLsz0Z0JRghbJkbCEt4RzXY7U9cPKHMvITBhmlzydkcp+HdGmlB0e2rJNtjc4gW0HpLVKqq47UWCdKT2raFxsbrhG27srT7pAcgUK+TUnkcIbQcuEbrUuw4Q6dNnndY6q2lmG5R1eFaemMA8mHCNtwy2k6RfqwWEnKLSBNlO5rf94aHL/wBuqp8YR9j+B+M/JWONgJEADcQqOXCi/aDpV8XEcERtty+tYxUm7VsuiRstiV3QJVoqeSUjV6DKqOe8PyWNWgJ7OJsR5oHCw9ptO0lC/Kq40XjhhCWdY1jHs4lYJ5bt7jXzhrpRSRRISJFSZIsvc2sLuiyNt2YboeC0LLthGiw55v8ArYiwz0I3QJi7pTcyWbsqawDon8Yf1fKHUszqwtrXMZeqqv1gS7Gj0LHJ5u2aESK+5wbRZIiuRKJsTHFI5bMSUd/KADcY28Fwp/W2ONGbSLPmJ0ioKFfmT7Rc4gqRb36t7zjRVMDlaLw2Qv0kQ3MtDbmK8re9aRc47Ysu2I3CZkJbcg0VYUHMXvlaNohqwHyXb4wmWVKvkMFZpTWBTxi5xYHrFEAsAMIvbTCKBIq225bd7t1r9vjF4xjHrn5oLTZARbRgysaQYmT5WTFjMxluvmREh/Kgp9oxjIlltazD0rvt3xpeXLhWstiQ53nSLyRE+sZ5sHKfi/wpHZ6aKcTzvWTakWSSFrJgdWO62VpXFtqnDGDgcFHGRJxhsbxK4hIbKYouYkqmEJJ72hFmCZdIjJkcw0utrSn9dUY1TcM7nSIrRtzFd5RzzyKNx+2Xhic+MtVS8H2bQ+nZNEdv0mwBE4WVBTqTHjGk1ZKKOe2uEG9cKCgr5oOyPzuZlWNRyQ5TTDBalwiNpzKQ3bleKcEjn52zsjGlR9NMqqRdorvWJFabIkdUehJdnyrkxMiLjm6VwdHxTGHwTRFrW5qxxsh5q0bSuTFKrX+0Z+XbYaNptty87c5fSndDFXaLA9MoZYXtdhzRcJU9hoOuUedbKwQZIbhHNxX4Im3ZHvKSVbbGXJt0zDnRz1uCtF2wte0o2COM2neQEBHhbaSKi7VxwWPJ7TutBpkrubIiEsM9Upj1qsQywUXSloyd7a7YvAHBG0hty/wrshlIaXdZVtxsbgy3h/iChVREXhCuRuytkOW63hkFdqrSDTYFALNmu3bPrXx6olGdIaUbYw5PTNgzG6V7dvuURf5pBOhJzXNkTjdhBly15zii+kGck5WXRHCm3VIz5lsAAd1U3utflh34OOTUhLg09KzTZOOC6Q3A2tzYUSi4bOvjisUjkSasHC4/YKk7YbesErWmpYxtzFtcp5Vh9ymW2XZIuyI/+K/5YzOkWXAWYuErgalgsIVEjGp5kwpSi9e2qRodOTYOMNtjuEIkJWrvImPhSGclYEmVcnJxwPZ2BG4XifMsua0EDZj+ZIzHKY3XHJ9u64CnStH3RRE8tsaLRJtg/KC2ROADU3c7cg2V1da1pSlqeqd8ZbSxEpzhCWXXOl7mdUwp1oiLEpy+CsY20hsDwhq7v2lo/qSixtdBjQXfeH5RhGgbV2T1Y5BLLd3URFp1rtjXybjgo1q+nMCJ+6qf0sNF2idUz3SuKuW9Fwi/+KAxTAfdH7wZpFKFNF7xejWMKHdLSrai064QkQNluqQ4phFIySWxWtsa6IHnR90vlD8tkfPGuUziTIsyYNuN2FmOusM+OxcETBPOvdD+X025eXtRALSjltFRIS8a7OETlNcisYNx/YRTE1MA57Oy67fN6jV6r/lQQzVwu7DHvjQIRE5cBZRNwSHpYrhXjWEsk8z7dLvXDY3Jau+5BG9VVaVVcFxhxJTjBKRE6G90jTrXvhm9k+Oui8joTN3aLN2NlfhCOQS4vaC/aTBW+6i1+vwhtpKabFiYcbISK0hG0kLbgkCSzNjej2+lvfqWi/aJZNseGosdmkUoOMWkUUisXJlwxcMDCUdNzDaqQi4Nw70Z6Mtl3SH3oJIoDBc4/lgslwjPsZdHznlo4KutD2biL84qWHyhUByvZ/hKD+Vpl7SNvRay5utVX6wrBX+zd+v+Ud2FPjpHl+pcXOpMt1jQ3OM5bh1e6o9/HyjEFLP3kIiRFd7v9vONkZvorZbtu9dnG2qV4JBRy7Bq440I3mFol0gJeNeEeL6zK4ZXa7Pof8fgjlwLi+rMQ4y4FwutmPRK4fxPosFaOl7zbERK4it9yuEauf0cTjbkuY26rczXZqf16R5yR0E424Tsxba3aQWl0l+iQMOTn+5vUYOD1tG4AaCI9kRH0iRxdEj06PPs+QuMMgg+ytWu9vG06964RwL04i85blG48wEID4/WBTafBGidFwRMspFunhVKY9WPnBkg62u9q7i3hdzbfhTCPOx8oRqzryNSldF7Ew6SE3qyPWdAGl3f07eqsezCOhbdeA9HPlw4bcI7Ip5Ock3AG7KOpEOb8q7fKF7zc0urF3WERXGZGN2fvXyTrgtuXYtJeA+WNtSISvy5t1C+KrhVIuE2kMRJxwvdJB+KVr6QBLtuKtpCZXDbcQoPds2+dfKDFlSABdITEb7BuJbvFE2076pC0wqgyWmmAcacEnRJty8SwMbkVFxoiLRdnHjBYAwaiREBFrLzypadVqtKjVPWEvs762uC3c2ZWiVyXAVaUWq1TbxgtJhwLmXLrRy29G75Qsk+zNLwN3mW0RsZNwN3NkAC8EVETYlce9dscPA/zlwyx3FdcQLdjVcaKkAA2LlpOEICVwjl7q8Ers7o6RpimWYHN0rVLr4UgLkag+XcnB5q1iwrujdqxpsT71jgdYqONuCGbdykV/fvYdXmqwE2DaL+KBfpT5RYbTVokLwkW9b/AIePfSvXhWDcgVXTDQm5hCa/DtAiMStLIWOG3HHhDmT03MXgJTEoIAt+sJk7ROlESiLjtWM3YKDaLwDaVwlal3VtrXDbSGejAaRHfaJhgSsLU3NpbfdWi0rVCT0RO+GUpIFB5aemHEc1jrA3S533CXPOqlMtEww2V6oE0hpAiFlm1hwebIiE7tSIoKomKJ3oqQNMsN6x4m3pVsHBG2/MPfatKp11om2BCZJBEtZLGA5hdaFRK6nFV+cMm6A1s40byebcUJhuaFg7yErqWshVM3Cm8vphG3lJOVDVk483MCQ5zFUNtwkrRERK0+sYxqabRsm23G7iHOIlvj3/AHhrKTNjAuk4IB7a3mAlIW20TFKpt2L6xOU2ttForx8jiRkZf2p0ZhkPZvYmiC4bAM8FJUVaIq7a0XCKNB6Nk3ELWNXFcXSISbx7l6qRXpmQ1jbLzbrXOawhB520ADBMmHHLWANBLMMA4Lb0i0JHcQHMXX7Ma0VETDZF4yumRkq0mMdN6IlQ9lal2zBx16zK6W7hXBfFMYKntCyrZsttE6IuFaXOr3enGFLukZ4n2h1kkRNgRC7rk1QVxovfswg16cnycZJwpI7brSbeyh1Vw640q2ZXpJjFdBN9Gamg911PtHBaHcT8OfmR94hL6JFH+sdJ/wDsf0zKfyiFO6R/w5QvdeEvqkU9pPZb/q+cRCt0k5u5bgS357IQ6PN8Gx9oZJ1xx4gEAPMYJSuK7MarjBYTs+bs0y9aw37IZAbYgQ3JRVotSrXZjsxgDSumWBGQcbLMYXWhu3LgS9yVQvGnnEcrTaSL400mzb6FMiJy5y/etL8tcEVeKp1w1fHDKSjljK8hHHCSaJwrrSbES3dqKq/ONXMLQSt3hEvlFotNEmtnzLlYgpMt3OWiMu10rdqf3hYCD0Zj+NChrytu9ousIuZZH9VuO3xhQJNdJov1DHpYX7VTPG9Sm8j0y5QfXKLxZ7h4Fq8F/tCwTmmlaEmXB1gXDaKkJj1j1pWHUtJCdpC2Ij2iG36VjUaPTUi3q2s4NWXXHvde2nwjzvXrFKXuav6PY/xks0I+1OvvRl9FE6Qc5dcRZro0mjGqI4I9L6QfJzxARXNtqJFcQiCCWK4rXivjDGZkWqe0M0RN60d3+UcEIpPlF9eD0suRv2yVX5FNIkM5BnWI825sy2l2CxiR6McyaPOljp0fDWHr9WT15N9m7NswohIsFS5yy3EImIFuWkAHhhjw9KwFMTFCyllt/rbwi2SAiVvKVhD0RQStrHMUOkRsycuIyEBu3UJzq4pRPGvCID7Yq0LbhFcRW3B6Y7F/nBMq3UnWtbbfrBsszHQFUVrs2wskTIgceJzcstK3rRVTHhsWNRhwU1YnOiJiJFnCpeGNY7cfddBtsnLCIhIBMkG+nz27V64XPtuJqycKxu4ct1w2rTakc0cHWEJXXdP8nUnVC8UFSY3YyAOtmG8pZhzEXypA5KJK44PTygOF3CqqnBO+Fzer3i3R/rZ1w2aGVtLm3Ty5rStzeKbU7ozfkCTYe7o9xttlxwg5y60RISIKoq40xSidcdvSrtBtErbe7qThA8mEq5vOEJD0RtH/AMlRFgw5QUzE1PWW3XC0BD5LfSnnAexlrsoZR8SHV323dn7YQWSzSFdrB1ebo5uHFcIBbQa/8zbb0RQfrs84uRgei1MkJD2hHLThthXE2gl56oiJZbekI3F1pxROMVo+W7cRZeyg7PDb84AmjJs27W3NW5cOe3e7lThh6pFoGVf810aqNplpSxKJFlLIWW1LrsV6qr6wlcJyhODcIiO6VfOmMPUepzY35t4gJBIy20RVRaQI8wwX7J39Lqee1KqvdBSYHQvkZiYQCK4bj3bmkMtqJS5cUSiLhGrlgbSSaFxsiHXOGQg0JFhsqNaUjLG4w3utmQXZcyXN4bV8NtIaz5jqZVtq4XDErrR3xwpjx20rCzt1+40fJrdMsNavRrWrubBnpAN+NOGxFwSM6/JNqpC022Qj2wASu4+UHcpZDSLg6NKXZfcBJEbybFMhLjXHujPNMz5g3qx1gDvFqkadcJOCrjXqpWKcJN6FjBydJWHlIEv7NoRuHMIpd3/GDWmZVNYy00ZmY/ijS5kU3sqKqLhWF2hp2Qaub0g2ZOFddeCWy1OFExx6/hhWCmdOyCTUq3Kt5DyEYio7cKUXbw9YSWJtdgT4y34ApuVlTMSaEgErRICBLQGmKot1VWvDCFyaPldZaJGdwldfLoNnVal63ccMI3E4xLsm3rdHBqjKz2jARAlrRKbacK96RRpNJMUFyXl2DcIrRyLxRUrVExRNvlFo49XZPmmxZyP0a0Pt7jbhEJy4gVw2E2SlTZUuGNawo0no1xwpUdYI2S7eYh6ZEReSZo2kmDYjNeztAAkEsJCAqF5opqqrVNvrwjFvTX+8MuawjbIBEhLuqn0T1icotSKqS4hT8nqQFtyYIyuy2tJnwStVrVKbNixQptUyzDu72EGwuql+PVXDwWONKzImtzW90h+Hxh4HKHRBy7bLkkDT4i2BHqQMcKVW5ErjTHxgx2tg3WjNtC7flcIuzcXzRFWGsu06qjcQ2+f1VYu0s5JvzDrknZZzYiIjZYKJxSiUxgliVsG0f4iujpyZo4cXtdt/0Qxemlmze5VFf2FNrb/9YPamoQT7zrbbrwtkdlt3mqJHGip4jQScHMUeRJS/U/J7keH6Y+DVgVYcaEdxKXLZbcPrRfmnxjMsOY3DGm0C3Ujd6KAID341X6Q/p3c9EPUpKLsbS0sAIQhxW6JBESPRo82z8uvOCLmbPl6RW7UWCEWjg5s1t1tyj4YcUinSDTQvPNuNEd1pBaVu3+8Ug5nHfEhtDN2dlImxhnLg6RuONkQ5s2VCzUptXZAjkiTYkOsO3L1bqV+6xyc4+Cui3+n89KwzYl33h1ouiIEOUSFbgLvw4YwpgVAbJGriPIOXMn2hsgasG9aOVwSIbSTd2dW3jC0tAOXldMGZhcJALK5CTbxTDvhi9ITKA0QtmRDdeNqWs0XLXqrGCwCclHG0Z1u6eYSCpWY0S7gq8aV4wz0YxMAJELbRjfdmcEMq7uKqi0imY0e+Qsi4RCO8QH+Hci06/pFiSNtrotsW3W3FdddjSqYJ5UhvGzK0RoH3VEmRCwjELjK0WyXvWNOPJOYH8GdaEhG4gG8S/TRKKkZ/k88IE2ThBqyNsXRNsnbwXAkVEWlKdaLjH0lHGxZd50b5aYIRPVZgGqKg4qqqlCRK8Ugxiq0aU5XTMbMy+l201rjZPtjdzgGJWdda4osCJOkCN61pxq3MBONGGVepVTFFT5xptP8AKqXbMikrSvDVu3Alhl6VVU2LXDBNsZA9Lz7iCy2RWdFsakID3JsRE8oDSCm/gKm3W3tW21aGa+0t0youPWiYrFKNFS0iC+7o7vH+XpCx2XIXG/aBIiykQgaCVu2iKlURflDDQ8i6ak5LvOc2JEdxJzIJVcVp3ddYR2PHjq/9jCUmm2x1TjYmRldnNRK7gqYcItKea6TI3dLOXkuzBe+FzjWkUdblRZB03M42kglZgtyrwwXjFwSL9RJ6RMWwMhM9ahhci0XFFqmMb3DRUVtg8wrG840B9oSMxvLrwWtcYqn7Vbl2rbekObrVUw9Y06aHllB4haEybETG4lKwcaUxTBUFcURYEmpNq9sm5dshJm5u+uQa8KcUhWpeWNyg+kONLafmmNTLy7zYiMu10UMhKlNq8cEjKMzbgIIjNOEJERFmTOSqldnfBExMi4GscFu+3eHKW9TrwTEfWASeY3RtIrhtKzpYL14U64ZOS6Y0JxhuPZS+xLGTjhOmVxZri3/Pb6RQ3Jyom262RXAVw5l3k86wS6ltwlbmG7cuv8FquEV2sLvNiRXd9tvH4wHy+RJSi3bV2GOaTJTF1x27VEJCBERBclaKqLXGLz5VTCm3mbsHNcIrvbOvGA232625BEsxZELN6bIKHSQtqW70bh1aF9KJWvCHjaXYlRXURlLaYmDYmHXP2j2qG0FtMLPnthDq2ubJy7IRZrVHMq1x6+CeSRpZnSjZSwttk2GfOINoZbK2piiXIiiq47ITTM9NUcFtwBzCIkW7Yg0xHr769cK/3NFX/wCQF9uXVbiIv0ll216+75wx0eY6pttuVEhFy43HR3wwXGuKrhRPFYBaMvxHnbi6IjXVt+CKvzgkZ7oi6JCMSc2n7TqjhTVy0NubuccFsG7yutAUEfSKva6rbmzdmARnXFFwWxbInAIBJxoy1NdpIiJSqJgirxXrhlIuTzqNypNSzjhbmtuaLV3KuVabcdvDqimDEr5T39EfVZpceOLX2E8ndDME7MEROOCbNjgGO/Ukqt1NuVdndBCcmZhsi9ntdb6OZBJvxrx8I0LUu00uVkWyPM6ImpoJLXBFXb44V6oJZPHLvR1ZccJ+KRyenyzxr3O2KpDQc0q86KNj0syEXkiRrJVgAFGx2JFDalBVSpEoYYw/SUyZZT7PHXBESMtgjcvlEhBpqdJCGUG7ESccL8tVQU814dyRIrxJnzlr/R1pF0jdcmGmDRsRELVPWU414IsK9L8ntIsIIzV4iG6QiOrxWtEonXXvjeS2kppwCb1pCJjbrAprA8FxqvfDlZ11Acvb9pC4chCgiy2iIi3LjVeNVjj9y32VaR8CUb3bXBtC60jHLlrt7+MOVubbZalXTILytK5M4rjjGj5Z6F5tyalZdtgXJlsG27ktcaVFW7bgqqi4eEZ6X0FPaq7KLjbwkOa4bFSnzRO6KLaNXweNtkR2i8RXdIDzOFRFotILZkXDUhJwhtFy0XXVG8k2J344JHktoifRxknZhhsRLpHb3VWNJKaOZFCF3TDBmZEXNsmZYquCL14+ca1fYEpX0Zp/RtAbcHNdcNhGRE2SU+dcPCBJlh9W81rbWYM4EWbBcOpaY7Y3LejZMbrZ6ZO4SEhCXIhtXbgv8oqPQujiFxt1zShibmsK0ADMiJ2lXDBIDnFeUH8cn0mZ6RbcYIXG9YZ5bbiHO0qcKeC8eqG2kNNuE2TTQla6V7hD+2olET4DXwi9zk/otB/4LSbidopkG9nhsjpuVkGQy6LmRG7pzt99euiLhBWRdWZY5eUY45griu3h/gLwglmddt1TPNgYiJiBLc8SJTFVxWq1WmzGDdJLJ35JUBF3KOZTsptW7BVrAcrKuDrHRbA2wIbrsxN1rRacETZXZVUgp3sAQwEuCtlMOuEVwkbTQW5ONTVa17kTzgyW09qgel5VoG23MpCVSK3FOvbRaLAhkO8Qjm/J6YJjHlwiu8A+kEyQfKaXcbUSbbADG7OIKTh1SmKrtTuj09MzSo63cdrh3kIgnOFhimGGzhAaOfmGOSdGFr7HUl8F6aYnN0XHByavKKBkSqomzZivrA78y+dtwuFaNo3F0Y5OZKv+YoqJwVTMVsCl8lOTXhHrYu9Iej0j/pI6IXMu4Nv5kyfzilbe1/CsdAyS3Fn/AEj/AGjUjJtlpm4VtzoZR7y6+7vipQ/613ugv1WOiCi2kJ5v0/eLXJN9P2J/lzb/AMI1L4GpgRD/ANQy/Sn3iMzrjZCWrAhHeuC4jGlNtYOlpN1xObESId4emHlHJyjqLa8Nglunbl8+qBV+DJST0GBpFtxBEWbbswld0vvFjMkJKOsIv3rYHLQ80lpDYQF2Syn4Lsi2W0cwZCOtNp3sPDlc8F2LCrENKU2qGwymh2x54rjt3L/pC5zSDGZtvVtB2RDN6wSMvUbWZcnCArbsGh6l79vckJXpiqFaLe9vCdxBThshow4kJOTdM9mdItjvPGQ+cafkocqa61twCtAXTuqRBRVolEWmKjXFNkY9JB938NkyG0swgvGnHZw640HIXQM4D05rMjDjXOAJDc8VcEWiqqUxXvh0m2tiPR9DR5pz8S5pzpA4PyXYqeEeLqk/aXF+X7xcEm3bqi1lhbpCa3B4dXlFjcq+P4bgOCP+IFpeqfaOm6J0meMvksWaTn22GXJo8wtARWjvGWxETvVcIubadVecER90lL6Rmv8ASOBnLy8u2JkpzAkVvZFFXbsTGkLZqE+j3J503pubIAV22wBH8EOCRIS6NJ1sydcuIiC0g1qGTlNi0SuMSDGSrsWV2ZrQkzMNOXNOmH5ej5ouCxsE0y46NrohddnzkATI8UUU69n0jGMMTI2uOjlK7orn81WD5PSEvS1x0RIctpRySj5R0QlWh1p3SOsYdccatAZ2WsZArbARKIiLTu6uMOtCaS0AAl7UyDTvZdb1pH7uCqvokYXS+kWlbcaacuIjEyzZcFr5Q85N8o5dlXCmpe7LksaG+5dqqS/KFafkZNbSNYelNGktzTEyaf8AS0co/FUjhsxJSJnRU8Yl0jEGh8qqiwE/y0byiEm+52UV5fkKbIHmeUukVtJvQ6Fd2gL1VSVPlC8b8L+x03FdjZ03BT/08B/7s6l3wgdHpgvw5PR4+86bv/ikKE0zykXM3IMND2rQyeO2A3dI6fK3WaSYbEuxT6JGWKX1/Bvyr7/k0ylpVEyjJgO6OqlDPatOKJhWF07NTyLb/rABf6LQygXXcExVVSvCEcy+8qXTvKEVHsXFn7sFSA9XLENwu3XbpXW39+NVikMLb7JZPUKKtrRbptyeub9tc3Mx3EN1yolME7oFa5zWavKQW7w/iV/tHCNyGUnmicuPKN92WkFS0wwpuNScqYCQjl3tnHywh2mtCra5IrTR7lG9ZcV11ttSI6bdmKRpX9HvlMtONyZG220wNwjlwChbadXxgU512XuFvLmzjagndw44+sVN8p55crbrf6wzfxVhJOXSHio9sZLoB81eJxtsNYVw3Ehav91FpF3+yp1E3HRG3ssrb6lanwhM7yg0iVojNGVxW5SsHypRePCBVcFxbSdEzu3Xbi2d6qqLs2QtS+R+UX4HL+i9GNoWunxu7GsC70G5UhO+Eh+y1rnuiv2SBEmJccpNgVvRsX77Yh6QaUmxbZuzDlwG8ePXWF4teR1KNdFDxFUtU2QiPaJLvRKx1IzD4ELgk4Gbot3az1Uax7pHTDQG4LdgD0biXqTb51SKmNNOuE20QiYXZcpatmu1fh8opBgbito2ctN6OfIpUXCCZ3SB6XUW5kk6sVVFhpo7k/MNrleaJohuJq8jAOq1V6+utIxGidJzzL5PCRONj0SBBFwUpglcU8cYMe5S6bI5dwRYaBobSaxNuZFVVaFWq7MNqbIpF7E/JK+zZTmhtGVHXOagx3DIkE/3q0WCxlpcREXCSYy5StzvD3UShesV6Hn5CZAQel22zHa0Q3D+gqJh3QcZtNoWrIdWC3E2IZg6tq/SOmPFrQym2q2BaPHR1znsrLoH0gISH0EsF9IIUHUX/gRJvtYCY+VPtEZ0vIutm40RmglnxsIBrReqtFgB7lFqnW2bRcaL9rfcTI0qlVxjNB231/IeMieYpRxtgh3rcwn7w1qi+axVN6PZMCGaq24Ql/vLOQbuuvXhxTrhTpjlGyguDLzTYuIXNkG69hhXhgvdC57lcKtti4SmZAQuWbplhTqxTGFfFdgq1tkDkO/rBcd0uJB0Mq3PD3qq0r4VjVcndCsSrbjUu6Tt7pOkZUzktEVMOGFI+Z/7RakHG2m3HBI7x1rmVnGuCIlU49JcI+o8njqxK6zIRstu+4Soir6VhY8b0QyRS6G7ZjS4csFjikCqm8VuPTDt96R0j4im9l6JQ1WRsKpGH/0mCJNyYLvawyHNbZlpXwxjX+1j2hjFf6QHWzKVEXBubuuDpZqUXwwjJU9hM/JA2Aj0rR6USKmkpEjoUI0StifTyuCLI60RErhAi3gHCuzrrSDNGSXJkm2yc9smn7B1gtAQhfxotETDZt84QjMTDzfO3Xbucejtw8+MFaKZdB20dwxK6OBHSOnHtChdqdBmZ7o60hH1qp4x0mmH0W2V0bIt3dsVMvgiQLMGI9IYGbnGEUedAfeKA5OgoYu6Y0yuXXMNj2Wm/uqp8IAcnZ9brp90f+yIND/AiL8Yvmpd1wdY2JEAFd2RDuhAc60B2leRh2SyY/WBGVhp9sNmHHFzOvOn77pH81gVshXm7bvezRXLzetIhbEhEekUUuzriOONtNjlzXQwrGKy5U/DH91IHIHEWFL+mZpVt1lvuigxwc45eNzhEJDmzQRRw2WYdYX/AOYuBMxOjlFscxDlK5difOFTkuRDcPZylDPRhsIy20IkQkVx7u947eGyAMjpJmYJLSbM/cAs8caiaVLRlz94iEfLFaw9kAvS1ssm8BEW5TeFVrtSqeSwcEown4rwD+tPosCr2YzMloecUtYVoFvDnvghrRroqWudEvcDcLgtaw9ldQ4441L3uE2FxDd0U20rHQC4uZqV/Uf9LBRhcmiWnEcIt8sxCPTx3h4ovaSseS+g2gMSaZK8ekRL94eDJzziWi20FpdHe+a8ItHRE0SXOzVoj2curp5QKoNtgDHJx1xbhZAS7VifOkEroJgfxpxoPyiSEXwWK5qUYD8R4j94lL4KqwscmWx3f4Y1odY5MetMaIBMzjjpflBbfVaJHX+stHB+HKj+s0+SIvzjKnNV3YGddLowryJFFhZq3+UO7qhbD3AX5kq/BIBm+UU45ddMENw25cuXqwjOaxxY74Dd2bfnC/l+CkcNF5P9kuld+pdqwK45h0o8JBSKDdbRCK7d3rRhfyNjvGQjiNlWOwlXTQXG2itLduy7PjHctIu0dcdcBoAK0SIt8vOkFKTM8fkomWqp731j7WmVGreiI/L5cI+IGranc24bjYkI5N29V6+qPtirh+a2OnFFo486po8mdI2W5rLd0i3fdr1fKKgmLl5yacYu6JCpDj1EmFPGPDZ1iE2PSy2wqBJgOauK0St4fCLM56NO3IspmJ4nOllLox8k0g6/MPuzDjhtiV2UD/d9Ew8kj6FOzxMy0+8O82yVvvLgnht+EfO2j6QjaNo5brrMErj1Vr6wVG9MDdIJVwm2943CAct1LjiR6IOElzbZEP7o+q4J6xIpoUzSTTiJbd+90P5R2s8Ija44W8W7vYxSeKDA0yyRDl3o4KOiwwzFwHLiLMGUi8qfCAVag2VZltVzzp3iGUAC7PsTGuCdawPZhmjUZuzScnplw23GnXrW2yuIbkuPqRIzBtNocxcW6eQbVuOqrx4YfKDtFGIEVw5S+8ci2JuEXRIvlC1TbDytJFsuLbTZFbvQMJiiOasSzdLtlxiyemBUtXbcAWiQj08NkUppTKLLbY2iV36oJkekIgmsJuW/WCkVy47Mf6RIHmNIEqau7KWUhBoGh8qJX5QMcxfcLgkRXiV3RtRFSnygpiWE0J0RcKwbsgKXjjSiQwLHnJ4JUUbKdZNxsyK211RIO+ibUTvVNseT7TbbwkyPNFcQiW8GxcevzgJnEeautFordpbCrX4w3mrlbbctIXAIbhLtbFSN2agFybdW4brRuutHdu4wHMvbpDlK3NaW+X02RYSEVxD0uj2IEIHqkLcvcIlvES/KF7MOOR2khGZbIemDjR+aKqfEY2QaalmwtLeuL91cU84+ftymrAZwSESbdbIhHLlXH+vBYaaTlnAtdK0QPdMiS0+Kd+yNdM17r5NM1ytabVwmmyK8SHhx8UWE8xyhdNLRG3L2oSGrSIJOOXXdgVKCDC1snRbyiQjnK3bX7Qspt9I6McEtyZ2c24vSioSJYBdmXFEiyAXZEbix2bfOOzmWhbK4iJ0jId62yiJ9V2dSxGUZM6Fkiugs7U3iEYqKabRN4i90d+KHZ1x3VlqRJwBtvBpAvHgi02qnXE9kmnLStELRtt3oPFLtm5yf6UeLNFXKP7xfaHkho0TYGYmnhbvO0BIkDKm1abaQra0E5vOOFd2d0f6+8b+R0JJutMPavZZrAEeiq0pXuVIrjjGTpGjKSdyZj2pSQVwnBufFscwtCp341wqvlsjueR5Ub1chq2nT/EcLLb4ImzhGm9ikpScbJq0RO4iy7CSi/FFpBPKGcb1My020NgkVDLKIVxw846FBJaKNtrXX8Co+Ts8Y2lOWArdzYstoA2ptFV21T4xxoXRcmjbhTDYE7LOZyPNcFURePei+axw/ykYbalwmJoBMLitDMWKbIz0pygFUn3Jdu87Ly1hLupTZ34JGdISWSMe3/wBGrgMBMOS8uNzb9uW3LdVE+yx9BaPKP5cpeWEfJeTmkJpyclZqaEhlgIiMhBbbUFaJ60jcBp9wyJqQk3HyIR6rbkwrXYieJQ0GcOfIpVRoRcITFwcwiUEabckgUZgnAEiG4hu2+UZ4tF6bc/4gglWy3tWPtJ+aIqfNYuluR0iq3POnpAukDxkA+Fo4eqQ9nOLdKcppF1makmm3HzfER5kVMsFReCL1JAcnyf0q6lzMm1LN9t51HXf3UXDwjeyejm2U1cu17GPZER1bnolflBZyrf4jggX52isL7r6wG7BZk5PkZKraU/NOzR/4TtZZryQdvrEjWhNNIurbKpdlwbfjtWJAo1nwFI6oNM0SJECpzbHtkSJGAWEDdhZhvExy9K2i/WkXUolw5vzRIkKMKSIlC620idH91Kx4DLfNkLmYiK4ewKUpEiRjAxy5UEiExEjIRK3Lx2LDrRhuCGVwrSHduy8cOqndHsSD8CeDqWVxs3N0RIbctLberw2QwbmBVsm8w3Xbvftx449cSJBG8AqzriAIi22I2D0M2zvgSa0k6V2rbFsLrcvaROqJEiaNHsof0hrAIbhtLo9JuiqvkmOEDrOVtFxwitG0byUrBTgldnlEiQw3kIcnqi0222RAJDcVqiN3jGnktAT003drAaArSEd4sEondwiRIllk1HRfFFO7LD5NNNq2Tzpnd0bsuGGxI7d0VJgXNtgP5t4okSOVSbO5Y4rwEm1KoIll3YCWaaS6233exEiQyC9LQHN6abHpCP5YL0dymlmWXBemLCMvwwznbWvlEiR14Yqzlnkdiaf5WEbntErLgtu7rCuLxXr2QqemNMzhXFrDEs3YD+0SJHQcuTNJrbLpbkq6q887+lvMXmq4JG20ByLlt5uYAyttMGi563wNKKngixIkL5EfRq5bQGiEURFtzWj0ZjnbPEFyrDz2V+3VvNAbfRtH/ImCeSxIkVRFnTUuwP4bxD+Qyy/u7Y4enWxykzd+drKPwxj2JGCcI7MElzTwiHZPL8dvrSAJiekW/wAUjFztAVo+sSJDGFE7ysKhNstiX5rc0SJEhQ8U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8271" y="4050737"/>
            <a:ext cx="2667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4797" y="3898337"/>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0281" y="2069197"/>
            <a:ext cx="285702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253507"/>
      </p:ext>
    </p:extLst>
  </p:cSld>
  <p:clrMapOvr>
    <a:masterClrMapping/>
  </p:clrMapOvr>
  <p:transition spd="med" advTm="7000">
    <p:zoom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data10\Downloads\documents\png-transparent-cartoon-illustration-happy-people-other-child-hand-thumbnail-removebg-pre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6058" y="2373275"/>
            <a:ext cx="3429000" cy="4000500"/>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2743200" y="211709"/>
            <a:ext cx="6041036"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2">
                  <a:lumMod val="75000"/>
                </a:schemeClr>
              </a:solidFill>
            </a:endParaRPr>
          </a:p>
          <a:p>
            <a:pPr algn="ctr"/>
            <a:r>
              <a:rPr lang="en-US" sz="2000" b="1" dirty="0" smtClean="0">
                <a:solidFill>
                  <a:schemeClr val="bg1"/>
                </a:solidFill>
                <a:latin typeface="Cambria" pitchFamily="18" charset="0"/>
              </a:rPr>
              <a:t>Our </a:t>
            </a:r>
            <a:r>
              <a:rPr lang="en-US" sz="2000" b="1" dirty="0">
                <a:solidFill>
                  <a:schemeClr val="bg1"/>
                </a:solidFill>
                <a:latin typeface="Cambria" pitchFamily="18" charset="0"/>
              </a:rPr>
              <a:t>services for Job Seekers and Career Aspirants:</a:t>
            </a:r>
          </a:p>
          <a:p>
            <a:pPr algn="ctr"/>
            <a:endParaRPr lang="en-IN" dirty="0"/>
          </a:p>
        </p:txBody>
      </p:sp>
      <p:sp>
        <p:nvSpPr>
          <p:cNvPr id="14" name="TextBox 13"/>
          <p:cNvSpPr txBox="1"/>
          <p:nvPr/>
        </p:nvSpPr>
        <p:spPr>
          <a:xfrm>
            <a:off x="1562710" y="1573960"/>
            <a:ext cx="6771823" cy="4832092"/>
          </a:xfrm>
          <a:prstGeom prst="rect">
            <a:avLst/>
          </a:prstGeom>
          <a:noFill/>
        </p:spPr>
        <p:txBody>
          <a:bodyPr wrap="square">
            <a:spAutoFit/>
          </a:bodyPr>
          <a:lstStyle/>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Registration and Placement of Job Seekers.</a:t>
            </a:r>
          </a:p>
          <a:p>
            <a:pPr marL="465138" indent="-465138" algn="just" eaLnBrk="1" fontAlgn="auto" hangingPunct="1">
              <a:spcBef>
                <a:spcPts val="0"/>
              </a:spcBef>
              <a:spcAft>
                <a:spcPts val="0"/>
              </a:spcAft>
              <a:buFont typeface="Wingdings" pitchFamily="2" charset="2"/>
              <a:buChar char="§"/>
              <a:defRPr/>
            </a:pPr>
            <a:r>
              <a:rPr lang="en-US" sz="2200" dirty="0" err="1">
                <a:solidFill>
                  <a:schemeClr val="tx2">
                    <a:lumMod val="75000"/>
                  </a:schemeClr>
                </a:solidFill>
                <a:latin typeface="+mn-lt"/>
              </a:rPr>
              <a:t>SMS</a:t>
            </a:r>
            <a:r>
              <a:rPr lang="en-US" sz="2200" dirty="0">
                <a:solidFill>
                  <a:schemeClr val="tx2">
                    <a:lumMod val="75000"/>
                  </a:schemeClr>
                </a:solidFill>
                <a:latin typeface="+mn-lt"/>
              </a:rPr>
              <a:t> Alerts for eligible job seeker</a:t>
            </a: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Career Guidance</a:t>
            </a:r>
            <a:r>
              <a:rPr lang="en-US" sz="2200" dirty="0">
                <a:solidFill>
                  <a:schemeClr val="tx2">
                    <a:lumMod val="75000"/>
                  </a:schemeClr>
                </a:solidFill>
                <a:latin typeface="+mn-lt"/>
              </a:rPr>
              <a:t> &amp; Counseling.</a:t>
            </a: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Skill Development</a:t>
            </a:r>
            <a:r>
              <a:rPr lang="en-US" sz="2200" dirty="0">
                <a:solidFill>
                  <a:schemeClr val="tx2">
                    <a:lumMod val="75000"/>
                  </a:schemeClr>
                </a:solidFill>
                <a:latin typeface="+mn-lt"/>
              </a:rPr>
              <a:t> of job seeker in various aspects. (modular programs)</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Training for Tribal Youth</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To provide support &amp; assistance service seeker from organized/ unorganized </a:t>
            </a:r>
            <a:r>
              <a:rPr lang="en-US" sz="2100" dirty="0">
                <a:solidFill>
                  <a:schemeClr val="tx2">
                    <a:lumMod val="75000"/>
                  </a:schemeClr>
                </a:solidFill>
                <a:latin typeface="+mn-lt"/>
              </a:rPr>
              <a:t>sector</a:t>
            </a:r>
            <a:r>
              <a:rPr lang="en-US" sz="2200" dirty="0">
                <a:solidFill>
                  <a:schemeClr val="tx2">
                    <a:lumMod val="75000"/>
                  </a:schemeClr>
                </a:solidFill>
                <a:latin typeface="+mn-lt"/>
              </a:rPr>
              <a:t>.</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Special employment &amp; self-employment guidance for differently-able persons.</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rPr>
              <a:t>Job Fair</a:t>
            </a:r>
          </a:p>
          <a:p>
            <a:pPr marL="465138" indent="-465138" algn="just" eaLnBrk="1" fontAlgn="auto" hangingPunct="1">
              <a:spcBef>
                <a:spcPts val="0"/>
              </a:spcBef>
              <a:spcAft>
                <a:spcPts val="0"/>
              </a:spcAft>
              <a:buFont typeface="Wingdings" pitchFamily="2" charset="2"/>
              <a:buChar char="§"/>
              <a:defRPr/>
            </a:pPr>
            <a:r>
              <a:rPr lang="en-US" sz="2200" dirty="0">
                <a:solidFill>
                  <a:schemeClr val="tx2">
                    <a:lumMod val="75000"/>
                  </a:schemeClr>
                </a:solidFill>
                <a:latin typeface="+mn-lt"/>
              </a:rPr>
              <a:t>Career Library</a:t>
            </a: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Preparation of interview</a:t>
            </a:r>
          </a:p>
          <a:p>
            <a:pPr marL="465138" indent="-465138" algn="just" eaLnBrk="1" fontAlgn="auto" hangingPunct="1">
              <a:spcBef>
                <a:spcPts val="0"/>
              </a:spcBef>
              <a:spcAft>
                <a:spcPts val="0"/>
              </a:spcAft>
              <a:buFont typeface="Wingdings" pitchFamily="2" charset="2"/>
              <a:buChar char="§"/>
              <a:defRPr/>
            </a:pPr>
            <a:r>
              <a:rPr lang="en-US" sz="2200" dirty="0">
                <a:solidFill>
                  <a:srgbClr val="FF0000"/>
                </a:solidFill>
                <a:latin typeface="+mn-lt"/>
              </a:rPr>
              <a:t>Preparation of CVs, resume</a:t>
            </a:r>
          </a:p>
        </p:txBody>
      </p:sp>
    </p:spTree>
    <p:extLst>
      <p:ext uri="{BB962C8B-B14F-4D97-AF65-F5344CB8AC3E}">
        <p14:creationId xmlns:p14="http://schemas.microsoft.com/office/powerpoint/2010/main" val="3480253507"/>
      </p:ext>
    </p:extLst>
  </p:cSld>
  <p:clrMapOvr>
    <a:masterClrMapping/>
  </p:clrMapOvr>
  <p:transition spd="med" advTm="7000">
    <p:zoom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crum Values - Commitment: What it means to the Scrum Roles? | PremierAg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3613" y="2848131"/>
            <a:ext cx="8028476" cy="3648362"/>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 name="TextBox 6">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8"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10" name="Picture 9">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18" name="Rectangle 17">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19"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20" name="Flowchart: Delay 19">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21" name="Picture 20">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22" name="Straight Connector 21">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 name="Rounded Rectangle 1"/>
          <p:cNvSpPr/>
          <p:nvPr/>
        </p:nvSpPr>
        <p:spPr>
          <a:xfrm>
            <a:off x="4227226" y="211709"/>
            <a:ext cx="3477718" cy="859620"/>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2">
                  <a:lumMod val="75000"/>
                </a:schemeClr>
              </a:solidFill>
            </a:endParaRPr>
          </a:p>
          <a:p>
            <a:pPr algn="ctr"/>
            <a:r>
              <a:rPr lang="en-US" sz="2400" b="1" dirty="0" smtClean="0">
                <a:solidFill>
                  <a:schemeClr val="bg1"/>
                </a:solidFill>
                <a:latin typeface="Cambria" pitchFamily="18" charset="0"/>
              </a:rPr>
              <a:t>Our </a:t>
            </a:r>
            <a:r>
              <a:rPr lang="en-US" sz="2400" b="1" dirty="0">
                <a:solidFill>
                  <a:schemeClr val="bg1"/>
                </a:solidFill>
                <a:latin typeface="Cambria" pitchFamily="18" charset="0"/>
              </a:rPr>
              <a:t>Commitment:</a:t>
            </a:r>
          </a:p>
          <a:p>
            <a:pPr algn="ctr"/>
            <a:endParaRPr lang="en-IN" dirty="0"/>
          </a:p>
        </p:txBody>
      </p:sp>
      <p:sp>
        <p:nvSpPr>
          <p:cNvPr id="16" name="Rounded Rectangle 15"/>
          <p:cNvSpPr/>
          <p:nvPr/>
        </p:nvSpPr>
        <p:spPr>
          <a:xfrm>
            <a:off x="7037870" y="1989940"/>
            <a:ext cx="838200" cy="4572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5" name="TextBox 24"/>
          <p:cNvSpPr txBox="1"/>
          <p:nvPr/>
        </p:nvSpPr>
        <p:spPr>
          <a:xfrm>
            <a:off x="2390920" y="1350360"/>
            <a:ext cx="6934200" cy="1570038"/>
          </a:xfrm>
          <a:prstGeom prst="rect">
            <a:avLst/>
          </a:prstGeom>
          <a:noFill/>
        </p:spPr>
        <p:txBody>
          <a:bodyPr>
            <a:spAutoFit/>
          </a:bodyPr>
          <a:lstStyle/>
          <a:p>
            <a:pPr algn="ctr" eaLnBrk="1" fontAlgn="auto" hangingPunct="1">
              <a:spcBef>
                <a:spcPts val="0"/>
              </a:spcBef>
              <a:spcAft>
                <a:spcPts val="0"/>
              </a:spcAft>
              <a:defRPr/>
            </a:pPr>
            <a:r>
              <a:rPr lang="en-US" sz="3200" b="1" i="1" dirty="0">
                <a:solidFill>
                  <a:srgbClr val="FF0000"/>
                </a:solidFill>
                <a:latin typeface="+mn-lt"/>
              </a:rPr>
              <a:t>Interview Call for</a:t>
            </a:r>
          </a:p>
          <a:p>
            <a:pPr algn="ctr" eaLnBrk="1" fontAlgn="auto" hangingPunct="1">
              <a:spcBef>
                <a:spcPts val="0"/>
              </a:spcBef>
              <a:spcAft>
                <a:spcPts val="0"/>
              </a:spcAft>
              <a:defRPr/>
            </a:pPr>
            <a:r>
              <a:rPr lang="en-US" sz="3200" b="1" i="1" dirty="0">
                <a:solidFill>
                  <a:srgbClr val="FF0000"/>
                </a:solidFill>
                <a:latin typeface="+mn-lt"/>
              </a:rPr>
              <a:t>Any Recruitment in just            days. ….!!!!</a:t>
            </a:r>
            <a:endParaRPr lang="en-US" sz="3200" dirty="0">
              <a:solidFill>
                <a:srgbClr val="FF0000"/>
              </a:solidFill>
              <a:latin typeface="+mn-lt"/>
            </a:endParaRPr>
          </a:p>
        </p:txBody>
      </p:sp>
      <p:sp>
        <p:nvSpPr>
          <p:cNvPr id="26" name="TextBox 25"/>
          <p:cNvSpPr txBox="1"/>
          <p:nvPr/>
        </p:nvSpPr>
        <p:spPr>
          <a:xfrm>
            <a:off x="7039120" y="1909160"/>
            <a:ext cx="762000" cy="584200"/>
          </a:xfrm>
          <a:prstGeom prst="rect">
            <a:avLst/>
          </a:prstGeom>
          <a:noFill/>
        </p:spPr>
        <p:txBody>
          <a:bodyPr>
            <a:spAutoFit/>
          </a:bodyPr>
          <a:lstStyle/>
          <a:p>
            <a:pPr algn="ctr" eaLnBrk="1" fontAlgn="auto" hangingPunct="1">
              <a:spcBef>
                <a:spcPts val="0"/>
              </a:spcBef>
              <a:spcAft>
                <a:spcPts val="0"/>
              </a:spcAft>
              <a:defRPr/>
            </a:pPr>
            <a:r>
              <a:rPr lang="en-US" sz="3200" b="1" i="1" dirty="0">
                <a:solidFill>
                  <a:schemeClr val="bg1"/>
                </a:solidFill>
              </a:rPr>
              <a:t>15</a:t>
            </a:r>
            <a:endParaRPr lang="en-US" sz="3200" dirty="0">
              <a:solidFill>
                <a:schemeClr val="bg1"/>
              </a:solidFill>
              <a:latin typeface="+mn-lt"/>
            </a:endParaRPr>
          </a:p>
        </p:txBody>
      </p:sp>
    </p:spTree>
    <p:extLst>
      <p:ext uri="{BB962C8B-B14F-4D97-AF65-F5344CB8AC3E}">
        <p14:creationId xmlns:p14="http://schemas.microsoft.com/office/powerpoint/2010/main" val="2180976835"/>
      </p:ext>
    </p:extLst>
  </p:cSld>
  <p:clrMapOvr>
    <a:masterClrMapping/>
  </p:clrMapOvr>
  <p:transition spd="med" advTm="7000">
    <p:zoom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97" y="-32219"/>
            <a:ext cx="12205297" cy="6555433"/>
          </a:xfrm>
          <a:prstGeom prst="rect">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11387274" y="-53444"/>
            <a:ext cx="75014" cy="6526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11978155" y="-32219"/>
            <a:ext cx="75014" cy="6526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056" name="Picture 8" descr="Any Concerns 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099" y="552878"/>
            <a:ext cx="4514872" cy="4514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1"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 xmlns:a16="http://schemas.microsoft.com/office/drawing/2014/main" id="{C122C2BD-32F9-4B1B-9788-35EC4BDFC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smtClean="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 xmlns:a16="http://schemas.microsoft.com/office/drawing/2014/main" id="{FFB26AEA-3F6E-43D7-83CB-56E688655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43858775"/>
      </p:ext>
    </p:extLst>
  </p:cSld>
  <p:clrMapOvr>
    <a:masterClrMapping/>
  </p:clrMapOvr>
  <p:transition spd="med" advTm="7000">
    <p:zoom dir="in"/>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9130" y="1679804"/>
            <a:ext cx="7964557" cy="892552"/>
          </a:xfrm>
          <a:prstGeom prst="rect">
            <a:avLst/>
          </a:prstGeom>
        </p:spPr>
        <p:txBody>
          <a:bodyPr wrap="square">
            <a:spAutoFit/>
          </a:bodyPr>
          <a:lstStyle/>
          <a:p>
            <a:pPr algn="ctr">
              <a:defRPr/>
            </a:pPr>
            <a:r>
              <a:rPr lang="en-US" sz="3200" b="1" dirty="0" err="1" smtClean="0">
                <a:solidFill>
                  <a:srgbClr val="FF0000"/>
                </a:solidFill>
                <a:latin typeface="Calibri" panose="020F0502020204030204" pitchFamily="34" charset="0"/>
                <a:cs typeface="Calibri" panose="020F0502020204030204" pitchFamily="34" charset="0"/>
              </a:rPr>
              <a:t>iROJGAR</a:t>
            </a:r>
            <a:r>
              <a:rPr lang="en-US" sz="3200" b="1" dirty="0" smtClean="0">
                <a:solidFill>
                  <a:srgbClr val="FF0000"/>
                </a:solidFill>
                <a:latin typeface="Calibri" panose="020F0502020204030204" pitchFamily="34" charset="0"/>
                <a:cs typeface="Calibri" panose="020F0502020204030204" pitchFamily="34" charset="0"/>
              </a:rPr>
              <a:t> </a:t>
            </a:r>
            <a:endParaRPr lang="en-US" sz="2400" b="1" dirty="0">
              <a:solidFill>
                <a:srgbClr val="FF0000"/>
              </a:solidFill>
              <a:latin typeface="Calibri" panose="020F0502020204030204" pitchFamily="34" charset="0"/>
              <a:cs typeface="Calibri" panose="020F0502020204030204" pitchFamily="34" charset="0"/>
            </a:endParaRPr>
          </a:p>
          <a:p>
            <a:pPr algn="ctr">
              <a:defRPr/>
            </a:pPr>
            <a:endParaRPr lang="en-US" sz="2000" b="1" dirty="0">
              <a:latin typeface="Calibri" panose="020F0502020204030204" pitchFamily="34" charset="0"/>
              <a:cs typeface="Calibri" panose="020F0502020204030204" pitchFamily="34" charset="0"/>
            </a:endParaRPr>
          </a:p>
        </p:txBody>
      </p:sp>
      <p:sp>
        <p:nvSpPr>
          <p:cNvPr id="3" name="Rectangle 2"/>
          <p:cNvSpPr/>
          <p:nvPr/>
        </p:nvSpPr>
        <p:spPr>
          <a:xfrm>
            <a:off x="2563247" y="2409398"/>
            <a:ext cx="7397885" cy="3416320"/>
          </a:xfrm>
          <a:prstGeom prst="rect">
            <a:avLst/>
          </a:prstGeom>
        </p:spPr>
        <p:txBody>
          <a:bodyPr wrap="square">
            <a:spAutoFit/>
          </a:bodyPr>
          <a:lstStyle/>
          <a:p>
            <a:pPr algn="ctr">
              <a:lnSpc>
                <a:spcPct val="150000"/>
              </a:lnSpc>
              <a:defRPr/>
            </a:pP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701/702, 7</a:t>
            </a:r>
            <a:r>
              <a:rPr lang="en-US" sz="2000" b="1" baseline="30000"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th</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floor,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Joyos</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Hubtown</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sz="2000" b="1" dirty="0" err="1"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Adajan</a:t>
            </a:r>
            <a:r>
              <a:rPr lang="en-US" sz="2000" b="1" dirty="0" smtClean="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rPr>
              <a:t> Bus Port, Surat-395009</a:t>
            </a:r>
            <a:endParaRPr lang="en-US" sz="2000" b="1" dirty="0">
              <a:solidFill>
                <a:schemeClr val="accent1">
                  <a:lumMod val="7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Mobile No. : +</a:t>
            </a:r>
            <a:r>
              <a:rPr lang="en-US" sz="2000" b="1" dirty="0">
                <a:solidFill>
                  <a:schemeClr val="tx1">
                    <a:lumMod val="65000"/>
                    <a:lumOff val="35000"/>
                  </a:schemeClr>
                </a:solidFill>
              </a:rPr>
              <a:t>91 </a:t>
            </a: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rPr>
              <a:t>77790 10101</a:t>
            </a:r>
            <a:r>
              <a:rPr lang="en-US" sz="1600" dirty="0">
                <a:solidFill>
                  <a:schemeClr val="tx1">
                    <a:lumMod val="65000"/>
                    <a:lumOff val="35000"/>
                  </a:schemeClr>
                </a:solidFill>
                <a:latin typeface="Adobe Gothic Std B" panose="020B0800000000000000" pitchFamily="34" charset="-128"/>
                <a:ea typeface="Adobe Gothic Std B" panose="020B0800000000000000" pitchFamily="34" charset="-128"/>
              </a:rPr>
              <a:t> </a:t>
            </a:r>
            <a:endPar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      </a:t>
            </a:r>
            <a:r>
              <a:rPr lang="en-US" b="1" dirty="0" err="1"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WhatsApp</a:t>
            </a: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 No.: </a:t>
            </a:r>
            <a:r>
              <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a:t>
            </a:r>
            <a:r>
              <a:rPr lang="en-US" b="1" dirty="0" smtClean="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rPr>
              <a:t>91 90816 28628</a:t>
            </a:r>
            <a:endParaRPr lang="en-US" b="1" dirty="0">
              <a:solidFill>
                <a:schemeClr val="tx1">
                  <a:lumMod val="65000"/>
                  <a:lumOff val="35000"/>
                </a:schemeClr>
              </a:solidFill>
              <a:latin typeface="Adobe Gothic Std B" panose="020B0800000000000000" pitchFamily="34" charset="-128"/>
              <a:ea typeface="Adobe Gothic Std B" panose="020B0800000000000000" pitchFamily="34" charset="-128"/>
              <a:cs typeface="Calibri" panose="020F0502020204030204" pitchFamily="34" charset="0"/>
            </a:endParaRPr>
          </a:p>
          <a:p>
            <a:pPr algn="ctr">
              <a:lnSpc>
                <a:spcPct val="150000"/>
              </a:lnSpc>
              <a:defRPr/>
            </a:pPr>
            <a:r>
              <a:rPr lang="en-US" b="1" dirty="0">
                <a:solidFill>
                  <a:schemeClr val="tx1">
                    <a:lumMod val="75000"/>
                    <a:lumOff val="25000"/>
                  </a:schemeClr>
                </a:solidFill>
                <a:latin typeface="Adobe Gothic Std B" panose="020B0800000000000000" pitchFamily="34" charset="-128"/>
                <a:ea typeface="Adobe Gothic Std B" panose="020B0800000000000000" pitchFamily="34" charset="-128"/>
                <a:cs typeface="Calibri" panose="020F0502020204030204" pitchFamily="34" charset="0"/>
              </a:rPr>
              <a:t>Web : www.irojgar.com  </a:t>
            </a:r>
          </a:p>
          <a:p>
            <a:pPr algn="ctr">
              <a:lnSpc>
                <a:spcPct val="150000"/>
              </a:lnSpc>
              <a:defRPr/>
            </a:pPr>
            <a:r>
              <a:rPr lang="en-US" sz="2400" b="1" dirty="0">
                <a:solidFill>
                  <a:srgbClr val="FF0066"/>
                </a:solidFill>
                <a:latin typeface="Adobe Gothic Std B" panose="020B0800000000000000" pitchFamily="34" charset="-128"/>
                <a:ea typeface="Adobe Gothic Std B" panose="020B0800000000000000" pitchFamily="34" charset="-128"/>
                <a:cs typeface="Calibri" panose="020F0502020204030204" pitchFamily="34" charset="0"/>
              </a:rPr>
              <a:t>   Follow us: </a:t>
            </a:r>
          </a:p>
          <a:p>
            <a:pPr algn="ctr">
              <a:lnSpc>
                <a:spcPct val="150000"/>
              </a:lnSpc>
              <a:defRPr/>
            </a:pPr>
            <a:r>
              <a:rPr lang="en-US" sz="2400" b="1" dirty="0">
                <a:solidFill>
                  <a:srgbClr val="854B27"/>
                </a:solidFill>
                <a:latin typeface="Calibri" panose="020F0502020204030204" pitchFamily="34" charset="0"/>
                <a:cs typeface="Calibri" panose="020F0502020204030204" pitchFamily="34" charset="0"/>
              </a:rPr>
              <a:t> </a:t>
            </a:r>
            <a:endParaRPr lang="en-US" sz="2400" b="1" dirty="0">
              <a:solidFill>
                <a:srgbClr val="00B050"/>
              </a:solidFill>
              <a:latin typeface="Adobe Gothic Std B" panose="020B0800000000000000" pitchFamily="34" charset="-128"/>
              <a:ea typeface="Adobe Gothic Std B" panose="020B0800000000000000" pitchFamily="34" charset="-128"/>
              <a:cs typeface="Calibri" panose="020F0502020204030204" pitchFamily="34" charset="0"/>
            </a:endParaRPr>
          </a:p>
        </p:txBody>
      </p:sp>
      <p:pic>
        <p:nvPicPr>
          <p:cNvPr id="1028" name="Picture 4" descr="https://www.pngitem.com/pimgs/m/35-350356_telegram-logo-png-png-transparent-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6521" y="4968445"/>
            <a:ext cx="414776" cy="3766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mage.shutterstock.com/image-photo/kiev-ukraine-september-14-2020-260nw-190479203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759"/>
          <a:stretch/>
        </p:blipFill>
        <p:spPr bwMode="auto">
          <a:xfrm>
            <a:off x="7235976" y="4923598"/>
            <a:ext cx="1098747" cy="435709"/>
          </a:xfrm>
          <a:prstGeom prst="rect">
            <a:avLst/>
          </a:prstGeom>
          <a:noFill/>
          <a:extLst>
            <a:ext uri="{909E8E84-426E-40DD-AFC4-6F175D3DCCD1}">
              <a14:hiddenFill xmlns:a14="http://schemas.microsoft.com/office/drawing/2010/main">
                <a:solidFill>
                  <a:srgbClr val="FFFFFF"/>
                </a:solidFill>
              </a14:hiddenFill>
            </a:ext>
          </a:extLst>
        </p:spPr>
      </p:pic>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8"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linkedin logo transparent 183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99098" y="4985699"/>
            <a:ext cx="311505" cy="311505"/>
          </a:xfrm>
          <a:prstGeom prst="rect">
            <a:avLst/>
          </a:prstGeom>
          <a:noFill/>
          <a:extLst>
            <a:ext uri="{909E8E84-426E-40DD-AFC4-6F175D3DCCD1}">
              <a14:hiddenFill xmlns:a14="http://schemas.microsoft.com/office/drawing/2010/main">
                <a:solidFill>
                  <a:srgbClr val="FFFFFF"/>
                </a:solidFill>
              </a14:hiddenFill>
            </a:ext>
          </a:extLst>
        </p:spPr>
      </p:pic>
      <p:sp>
        <p:nvSpPr>
          <p:cNvPr id="33"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4" name="TextBox 33">
            <a:extLst>
              <a:ext uri="{FF2B5EF4-FFF2-40B4-BE49-F238E27FC236}">
                <a16:creationId xmlns="" xmlns:a16="http://schemas.microsoft.com/office/drawing/2014/main" id="{AFE5B780-BCC7-4141-AA69-9F8B00602631}"/>
              </a:ext>
            </a:extLst>
          </p:cNvPr>
          <p:cNvSpPr txBox="1"/>
          <p:nvPr/>
        </p:nvSpPr>
        <p:spPr>
          <a:xfrm>
            <a:off x="11621386" y="1752574"/>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5"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6" name="Picture 35">
            <a:extLst>
              <a:ext uri="{FF2B5EF4-FFF2-40B4-BE49-F238E27FC236}">
                <a16:creationId xmlns="" xmlns:a16="http://schemas.microsoft.com/office/drawing/2014/main" id="{C122C2BD-32F9-4B1B-9788-35EC4BDFC9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7" name="Rectangle 36">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77790 10101| +91 </a:t>
            </a:r>
            <a:r>
              <a:rPr lang="en-US" dirty="0" smtClean="0">
                <a:solidFill>
                  <a:prstClr val="white"/>
                </a:solidFill>
              </a:rPr>
              <a:t>90816 28628</a:t>
            </a:r>
            <a:endParaRPr lang="en-IN" dirty="0">
              <a:solidFill>
                <a:prstClr val="white"/>
              </a:solidFill>
            </a:endParaRPr>
          </a:p>
        </p:txBody>
      </p:sp>
      <p:sp>
        <p:nvSpPr>
          <p:cNvPr id="38"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9" name="Flowchart: Delay 38">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40" name="Picture 39">
            <a:extLst>
              <a:ext uri="{FF2B5EF4-FFF2-40B4-BE49-F238E27FC236}">
                <a16:creationId xmlns="" xmlns:a16="http://schemas.microsoft.com/office/drawing/2014/main" id="{FFB26AEA-3F6E-43D7-83CB-56E6886551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1" name="Straight Connector 40">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3030301"/>
      </p:ext>
    </p:extLst>
  </p:cSld>
  <p:clrMapOvr>
    <a:masterClrMapping/>
  </p:clrMapOvr>
  <p:transition spd="med" advTm="7000">
    <p:zoom dir="in"/>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7191" t="79353" r="9550" b="7086"/>
          <a:stretch/>
        </p:blipFill>
        <p:spPr>
          <a:xfrm>
            <a:off x="4103256" y="4803756"/>
            <a:ext cx="6121046" cy="1403309"/>
          </a:xfrm>
          <a:prstGeom prst="rect">
            <a:avLst/>
          </a:prstGeom>
        </p:spPr>
      </p:pic>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11055" t="25272" r="43437" b="57703"/>
          <a:stretch/>
        </p:blipFill>
        <p:spPr>
          <a:xfrm>
            <a:off x="2240924" y="1152938"/>
            <a:ext cx="6532015" cy="3445566"/>
          </a:xfrm>
          <a:prstGeom prst="rect">
            <a:avLst/>
          </a:prstGeom>
        </p:spPr>
      </p:pic>
      <p:sp>
        <p:nvSpPr>
          <p:cNvPr id="31"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34370863"/>
      </p:ext>
    </p:extLst>
  </p:cSld>
  <p:clrMapOvr>
    <a:masterClrMapping/>
  </p:clrMapOvr>
  <p:transition spd="med" advTm="7000">
    <p:zoom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2513" b="9775"/>
          <a:stretch/>
        </p:blipFill>
        <p:spPr>
          <a:xfrm>
            <a:off x="1339489" y="498775"/>
            <a:ext cx="9805589" cy="5106896"/>
          </a:xfrm>
          <a:prstGeom prst="rect">
            <a:avLst/>
          </a:prstGeom>
        </p:spPr>
      </p:pic>
      <p:pic>
        <p:nvPicPr>
          <p:cNvPr id="7" name="Picture 6">
            <a:extLst>
              <a:ext uri="{FF2B5EF4-FFF2-40B4-BE49-F238E27FC236}">
                <a16:creationId xmlns="" xmlns:a16="http://schemas.microsoft.com/office/drawing/2014/main" id="{627D348E-DB21-44BB-B1E5-BAF6FAEC98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1592" y="440405"/>
            <a:ext cx="2170180" cy="466345"/>
          </a:xfrm>
          <a:prstGeom prst="rect">
            <a:avLst/>
          </a:prstGeom>
        </p:spPr>
      </p:pic>
      <p:sp>
        <p:nvSpPr>
          <p:cNvPr id="16" name="AutoShape 6" descr="data:image/png;base64,iVBORw0KGgoAAAANSUhEUgAAAOEAAADhCAMAAAAJbSJIAAAAclBMVEUWhrD///8AgKwAga3x+PoljbWozt4Ag64AfasjirKx0uFuqcYAfqtdpcPZ6/L5/P3L4etwrsnk8PU2k7i61+SgxddFm73s9fiOvdOFutHc6fA4lrp/ts641uShxddJmLvG3ullpMNPoMHT4+xbpsR2sctZngQaAAAK4UlEQVR4nOWd/3+yIBDHESzQUDP7umptbf3//+KjtVUWqByQ557Pb3u9yvkOOI4D7kjgW1mYzseLTZ4siyKKCCFRVBTLJN8sxvM0zLz/f+Lx2au3eD1ZEiElZYxzTm4q/2KMSinIdrKO31Ye38IXYRqfDpGUrMalUokqZXQ4xamnN/FBmC6OhFHWxlbjLD9Pvhc+KF0ThvucCGoCd4dJBcn3oeM3cko4G39yyUB0v2KSJ+OZy5dyRxjGRy5hjffQlJIcY3ct6Ypwmktg31RCUppPHb2ZE8LVohDu8C5islg4aUgHhOmOOGy+mzglJwfG1ZrwKzGaFgwhWfLVM+F06bx7PjCKg+WAtCKcHj3zXRiPVowWhGniZfgpGGliMR7BhKv8Be13ZRQ52DkHEmYLj/ZFycgWwIUWjPCjkC/lqySLj5cRhvmLBmBdnOYQFwBAuH9xB71jZPMXEK4moie+SmJibHFMCeeR3erIViwybUZDwl2fDXiR2HkknBW0b75SdGu0QjYh3LeGlV4jzk16qgHh+vVzoE5y7YEwS/AAlohJZw+nK+FshKOH/oqNug7GjoRTgguwHIyk45qqG+EciY25V1d704lw3P8sqJIYuyJc4AQsERduCBHNEo/qMmu0E26wtmAlubEn3OBtwUrtiG2Ea8wtWEm0ddQWwgXuFqwkW8xNM+E7fsDWSaORcI69i14kGqf+JsIpPkdGLd7kwDUQztD5ojpx0uCG6wkzZKuJJvGRfjGlJ0yGA1guphJzQsS+mkp6/01HuB8WYImoM6gawtmQuuhFXGNtNITFAAm3JoQ7DHFRU1F1qFhJOBBf5lFq30ZFuIr6flegItW2jYpw0u/mC1ws70a4H2YfraTqp8+E4VBbsBJ73iV+JsyHN1HcxJ/76RPhxxAnipvo03GGR8JsgHP9vXjxuMp4JBxAYKZZT2GbB8LVkM3MRWzVSDhoM3PRo7GpE6bDnQpvEmkD4aDW9TrxRE84BcwUnElBRhEXTs7pOxGdagmPxi/JZbGYnu3zar4hSCD5UUc4NR6Fsn60NR7hMMVyqiFcmjYBj4O6sh2K6ZQv1YRfpk3IFefocewX35vTO0JTQ8qUsXQUAZB7c3ojTA3HENVEKLcYzA27NeKNcGf4ZlwNiGNxwm5RqSvhyvQZ2iAzikYk16XwlXBh+NML7RWINYYp47bEuBKargv1uz0Qz8i5ePFIODWcyOp+Q00zDG14m/V/CU2XTXyiJQxRjMNrZPGHMDT1RdATEprVCGPTscP1W5JI4gQ0rhGaryqeIj5XmboOnvTbBhdCwHah0F7tMO4PnvSzoXghHJsvCaj2KBKWQIEc3xF+Al5qpAFEs33MP2+EIOsnHxeHP9rhGIaleHglhB1LUG+cmwcKvEnur4Q56GfnhcLYzFy/poXY6UoIfULx1IrTCMsoPOuXEBwH5rR+OTfc9HK5VKvz+qciNF043YmSzddlJZaFHzuGxshcRN9/CM0dmjsxGS0/J5PPA7HMTONBZ7eGwIfh7UFnuXgl57oQIvEjfagKSJWEMYoorhdV64uS8PSH2/B0JjzgHEIuxA8VIZozXj4MVrQqCd+8DkOuUf1TjAo+OhyPx0NxTtTn7N/Lt5LQwtBIoVBtVI8Sje4+w8ToNH4LL0kis3D1sUioq53I0vkmFgHc0TRV6P55/Fu9wgqC36HBS69IEVv+SNz4R2xdEk7AP9dImWpkfOcD6qOqP4SyiDXxntWaOGDkk5LQeF/0qg6ES9UnroScN6XVWTlIUVG+AMngX7cllMeWRCVTB82YkRD+Q3Ug1JwuPxOK9vufWWIbtxMhSeGm1I5QH6y7V27ZU0VK5l4JC9UnzoRtFyOviHbTtZyTMbwf2BAS1ZFspezCrzQmC/hgtmrDzpk77E68sney8UlItISd0iFc9GXTT9mGWJy3tCE0SS9nE2PmObHo5h0IdaF/I2UWqx/+TeAuzcsIIRtHV8IlKcBffh1hNoK/5HYQhMEaPqUVxKKPv47QYscuGgahRdDaKkbjhDD92MfzaVtSSwvPq1/CcB0xKamk7Nic9GnWz66kNeGYXT/LxbIxPZnFa/Y4DusrI06aUneDXa8+Lc3pYR5vzG4B3gGM+psPn++Q6WMeQfABdWuK3ghVJxjFXvvxFdTUbHvzSxMFoX45GWTA1yz90p7WFuqzA1JrbKCuabm28Ls+1BKqz83rD49Dw7rl+tDvGl9LqH7hajdMI6DfVq7xvcZp9ISaTqd+ZCXgaGLvfmNtekLNNMzedF8Abq/Q2G+81JhQb2qAhHLuN+ZtTqh1wIGEIvW7b6GPtekINUc64YSh370nY0KqjaMCCaOMWFxTGgBhtX/odQ+4f8KJ3T4+fsLzPj78LIbVzoz6ka4Jz2cx4OdphkD4ZnUmagCE5zNR8HNt+Akv59rgZxMtTyqo5Jjw52wi+J4S/jaUsd0Z4QG0YWp3zhs/4c857+AbaGrQE17P6kOjregJr/ctoHdm0BNe78xAB6L12cRnOR6HQWB1dw094d3dNWBaZOyE4nb/EHiDHjvh3R1SYDASOeHPdXXwXW78hLW73LC7rQ5OsvskrN3Hh+0K4Cb8/d/QvBj4CR/yYoR/kLCe2wQ06aMmfMxPA0oUgJpQPOYYgtQK6ECozWLjm/A5TxQkgTBmQkWur9AYsAth6901X4SKfG3GOfdQt6Eq5x4gIIWZUJU30dz9xkuozn1pnr8UL6Emf6lxeB8toS4HrfGsr06dWCPU3t/SETrZxxe6PMKmK4xoHD9rX98GGWmkeSQ77RXPrB5r0MH0uaCNs1ZSqZDdxVamemQlgx+/IZ83mlRrVmrKyf4f5NX/C7URLlFSLSGSvJU2eiym8+dqlDxVsv57dWaCFkIc6bjhok+J4v/Dek/DrtnFnx3J/7Hu2pBr56kSVP+l+od81LX+4d+vYYmkDIeppDrfjaaWLI4KDkYyqyWLJ6FzdxnWAw4sLpr0I9Oazv9BXW71FUi0gtRWD7LRcMYi11dMaSAMZmQoiDxquAXeQBhMB0PYdJO/iXAovo3al+lEGIyHgCibs2o1Ew4hbPMUmDEjDNbYW1E/EXYkDDa4W7E9vWQrYbDB3Iqa9YQZIWb/rbWLdiNEUpdSoU75M7sQYp00RKfki50IgznC0gecN6eWMiMMpuh8VB41uWrmhMEMSanfX7FRY+IsAGGQJZhMqkw6pwftTIhq1ugySwAI0dgbTrrZGHPCYLbFEEeV265D0JwwCBwkgrcU75Do3IYwmEf92lQ2MumhEMJgZZsl3Uoib8uSaU9YNqPDGiJm6urG2BIGYd5LeTVOzRsQSBgEH8Xr50ZZKKvVeyIMssWLuypjTcU+PBCeLc7rGLk4QTqoHWEQpMmLhiOnibaQu1fCck11fEE7cnGEDUAXhCXj0jMjF0srPmvCIPhyVJlJKcZs+qcjwnI87oirEls1cUl21nxOCEsXYFE4L9HJRLEA2897OSEsNc2pQ8vKKc0th99VrghLJyBOuJPeWj7lqKtVBpA7wlKzccKF5W0EwT/HRivcNjklLBXuT0QA+yungpzmTgbfnVwTVkrfE8KokePKWWmqkncHpvNJPggrpfHpcC5H2cbJSzgZHU6xD7pKvggrrd7268mSCCEpY/XKnOVfjFEpRLScrPdvLTX0rOST8KIsTOfx+yb/Xm6LqDq5GkXFdvmdb97jeRq6s5k6/QOGa6WJYECqg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https://images.squarespace-cdn.com/content/v1/5c5b6d41a09a7e3650b0e0ed/1549734612460-ERCJGNHZRFSCR3UNOH9T/046_Moroccan_Tile_1500px.jpg?format=2500w"/>
          <p:cNvSpPr>
            <a:spLocks noChangeAspect="1" noChangeArrowheads="1"/>
          </p:cNvSpPr>
          <p:nvPr/>
        </p:nvSpPr>
        <p:spPr bwMode="auto">
          <a:xfrm>
            <a:off x="2559809" y="2399764"/>
            <a:ext cx="212594" cy="2125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p:nvPr/>
        </p:nvSpPr>
        <p:spPr>
          <a:xfrm>
            <a:off x="3644348" y="5808602"/>
            <a:ext cx="4306955" cy="539189"/>
          </a:xfrm>
          <a:prstGeom prst="rect">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t>Thank You </a:t>
            </a:r>
          </a:p>
        </p:txBody>
      </p:sp>
      <p:sp>
        <p:nvSpPr>
          <p:cNvPr id="31" name="Flowchart: Manual Input 3">
            <a:extLst>
              <a:ext uri="{FF2B5EF4-FFF2-40B4-BE49-F238E27FC236}">
                <a16:creationId xmlns="" xmlns:a16="http://schemas.microsoft.com/office/drawing/2014/main" id="{AA5BE789-F2E5-47F5-AEF9-A829ED4C72A2}"/>
              </a:ext>
            </a:extLst>
          </p:cNvPr>
          <p:cNvSpPr/>
          <p:nvPr/>
        </p:nvSpPr>
        <p:spPr>
          <a:xfrm>
            <a:off x="10670064" y="1196346"/>
            <a:ext cx="1509989" cy="469675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659 w 10000"/>
              <a:gd name="connsiteY2" fmla="*/ 6504 h 10000"/>
              <a:gd name="connsiteX3" fmla="*/ 0 w 10000"/>
              <a:gd name="connsiteY3" fmla="*/ 10000 h 10000"/>
              <a:gd name="connsiteX4" fmla="*/ 0 w 10000"/>
              <a:gd name="connsiteY4" fmla="*/ 2000 h 10000"/>
              <a:gd name="connsiteX0" fmla="*/ 0 w 10000"/>
              <a:gd name="connsiteY0" fmla="*/ 2000 h 7228"/>
              <a:gd name="connsiteX1" fmla="*/ 10000 w 10000"/>
              <a:gd name="connsiteY1" fmla="*/ 0 h 7228"/>
              <a:gd name="connsiteX2" fmla="*/ 9659 w 10000"/>
              <a:gd name="connsiteY2" fmla="*/ 6504 h 7228"/>
              <a:gd name="connsiteX3" fmla="*/ 68 w 10000"/>
              <a:gd name="connsiteY3" fmla="*/ 7228 h 7228"/>
              <a:gd name="connsiteX4" fmla="*/ 0 w 10000"/>
              <a:gd name="connsiteY4" fmla="*/ 2000 h 7228"/>
              <a:gd name="connsiteX0" fmla="*/ 0 w 9795"/>
              <a:gd name="connsiteY0" fmla="*/ 2702 h 9935"/>
              <a:gd name="connsiteX1" fmla="*/ 9795 w 9795"/>
              <a:gd name="connsiteY1" fmla="*/ 0 h 9935"/>
              <a:gd name="connsiteX2" fmla="*/ 9659 w 9795"/>
              <a:gd name="connsiteY2" fmla="*/ 8933 h 9935"/>
              <a:gd name="connsiteX3" fmla="*/ 68 w 9795"/>
              <a:gd name="connsiteY3" fmla="*/ 9935 h 9935"/>
              <a:gd name="connsiteX4" fmla="*/ 0 w 9795"/>
              <a:gd name="connsiteY4" fmla="*/ 2702 h 9935"/>
              <a:gd name="connsiteX0" fmla="*/ 0 w 10000"/>
              <a:gd name="connsiteY0" fmla="*/ 2720 h 10658"/>
              <a:gd name="connsiteX1" fmla="*/ 10000 w 10000"/>
              <a:gd name="connsiteY1" fmla="*/ 0 h 10658"/>
              <a:gd name="connsiteX2" fmla="*/ 9861 w 10000"/>
              <a:gd name="connsiteY2" fmla="*/ 8991 h 10658"/>
              <a:gd name="connsiteX3" fmla="*/ 695 w 10000"/>
              <a:gd name="connsiteY3" fmla="*/ 10658 h 10658"/>
              <a:gd name="connsiteX4" fmla="*/ 0 w 10000"/>
              <a:gd name="connsiteY4" fmla="*/ 2720 h 10658"/>
              <a:gd name="connsiteX0" fmla="*/ 768 w 9306"/>
              <a:gd name="connsiteY0" fmla="*/ 2391 h 10658"/>
              <a:gd name="connsiteX1" fmla="*/ 9306 w 9306"/>
              <a:gd name="connsiteY1" fmla="*/ 0 h 10658"/>
              <a:gd name="connsiteX2" fmla="*/ 9167 w 9306"/>
              <a:gd name="connsiteY2" fmla="*/ 8991 h 10658"/>
              <a:gd name="connsiteX3" fmla="*/ 1 w 9306"/>
              <a:gd name="connsiteY3" fmla="*/ 10658 h 10658"/>
              <a:gd name="connsiteX4" fmla="*/ 768 w 9306"/>
              <a:gd name="connsiteY4" fmla="*/ 2391 h 10658"/>
              <a:gd name="connsiteX0" fmla="*/ 824 w 9999"/>
              <a:gd name="connsiteY0" fmla="*/ 2243 h 10000"/>
              <a:gd name="connsiteX1" fmla="*/ 9999 w 9999"/>
              <a:gd name="connsiteY1" fmla="*/ 0 h 10000"/>
              <a:gd name="connsiteX2" fmla="*/ 9850 w 9999"/>
              <a:gd name="connsiteY2" fmla="*/ 8436 h 10000"/>
              <a:gd name="connsiteX3" fmla="*/ 0 w 9999"/>
              <a:gd name="connsiteY3" fmla="*/ 10000 h 10000"/>
              <a:gd name="connsiteX4" fmla="*/ 824 w 9999"/>
              <a:gd name="connsiteY4" fmla="*/ 2243 h 10000"/>
              <a:gd name="connsiteX0" fmla="*/ 824 w 10374"/>
              <a:gd name="connsiteY0" fmla="*/ 83 h 7840"/>
              <a:gd name="connsiteX1" fmla="*/ 10374 w 10374"/>
              <a:gd name="connsiteY1" fmla="*/ 0 h 7840"/>
              <a:gd name="connsiteX2" fmla="*/ 9851 w 10374"/>
              <a:gd name="connsiteY2" fmla="*/ 6276 h 7840"/>
              <a:gd name="connsiteX3" fmla="*/ 0 w 10374"/>
              <a:gd name="connsiteY3" fmla="*/ 7840 h 7840"/>
              <a:gd name="connsiteX4" fmla="*/ 824 w 10374"/>
              <a:gd name="connsiteY4" fmla="*/ 83 h 7840"/>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794 w 10000"/>
              <a:gd name="connsiteY0" fmla="*/ 106 h 10157"/>
              <a:gd name="connsiteX1" fmla="*/ 10000 w 10000"/>
              <a:gd name="connsiteY1" fmla="*/ 0 h 10157"/>
              <a:gd name="connsiteX2" fmla="*/ 9929 w 10000"/>
              <a:gd name="connsiteY2" fmla="*/ 10157 h 10157"/>
              <a:gd name="connsiteX3" fmla="*/ 0 w 10000"/>
              <a:gd name="connsiteY3" fmla="*/ 10000 h 10157"/>
              <a:gd name="connsiteX4" fmla="*/ 794 w 10000"/>
              <a:gd name="connsiteY4" fmla="*/ 106 h 10157"/>
              <a:gd name="connsiteX0" fmla="*/ 289 w 9495"/>
              <a:gd name="connsiteY0" fmla="*/ 106 h 10237"/>
              <a:gd name="connsiteX1" fmla="*/ 9495 w 9495"/>
              <a:gd name="connsiteY1" fmla="*/ 0 h 10237"/>
              <a:gd name="connsiteX2" fmla="*/ 9424 w 9495"/>
              <a:gd name="connsiteY2" fmla="*/ 10157 h 10237"/>
              <a:gd name="connsiteX3" fmla="*/ 0 w 9495"/>
              <a:gd name="connsiteY3" fmla="*/ 10236 h 10237"/>
              <a:gd name="connsiteX4" fmla="*/ 289 w 9495"/>
              <a:gd name="connsiteY4" fmla="*/ 106 h 10237"/>
              <a:gd name="connsiteX0" fmla="*/ 304 w 9946"/>
              <a:gd name="connsiteY0" fmla="*/ 694 h 10590"/>
              <a:gd name="connsiteX1" fmla="*/ 9696 w 9946"/>
              <a:gd name="connsiteY1" fmla="*/ 0 h 10590"/>
              <a:gd name="connsiteX2" fmla="*/ 9925 w 9946"/>
              <a:gd name="connsiteY2" fmla="*/ 10512 h 10590"/>
              <a:gd name="connsiteX3" fmla="*/ 0 w 9946"/>
              <a:gd name="connsiteY3" fmla="*/ 10589 h 10590"/>
              <a:gd name="connsiteX4" fmla="*/ 304 w 9946"/>
              <a:gd name="connsiteY4" fmla="*/ 694 h 1059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0"/>
              <a:gd name="connsiteX1" fmla="*/ 9749 w 10000"/>
              <a:gd name="connsiteY1" fmla="*/ 0 h 10000"/>
              <a:gd name="connsiteX2" fmla="*/ 9979 w 10000"/>
              <a:gd name="connsiteY2" fmla="*/ 9926 h 10000"/>
              <a:gd name="connsiteX3" fmla="*/ 0 w 10000"/>
              <a:gd name="connsiteY3" fmla="*/ 9999 h 10000"/>
              <a:gd name="connsiteX4" fmla="*/ 306 w 10000"/>
              <a:gd name="connsiteY4" fmla="*/ 655 h 10000"/>
              <a:gd name="connsiteX0" fmla="*/ 306 w 10000"/>
              <a:gd name="connsiteY0" fmla="*/ 655 h 10004"/>
              <a:gd name="connsiteX1" fmla="*/ 9749 w 10000"/>
              <a:gd name="connsiteY1" fmla="*/ 0 h 10004"/>
              <a:gd name="connsiteX2" fmla="*/ 9979 w 10000"/>
              <a:gd name="connsiteY2" fmla="*/ 9926 h 10004"/>
              <a:gd name="connsiteX3" fmla="*/ 0 w 10000"/>
              <a:gd name="connsiteY3" fmla="*/ 9999 h 10004"/>
              <a:gd name="connsiteX4" fmla="*/ 306 w 10000"/>
              <a:gd name="connsiteY4" fmla="*/ 655 h 10004"/>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00"/>
              <a:gd name="connsiteY0" fmla="*/ 655 h 10185"/>
              <a:gd name="connsiteX1" fmla="*/ 9749 w 10000"/>
              <a:gd name="connsiteY1" fmla="*/ 0 h 10185"/>
              <a:gd name="connsiteX2" fmla="*/ 9979 w 10000"/>
              <a:gd name="connsiteY2" fmla="*/ 9926 h 10185"/>
              <a:gd name="connsiteX3" fmla="*/ 0 w 10000"/>
              <a:gd name="connsiteY3" fmla="*/ 9999 h 10185"/>
              <a:gd name="connsiteX4" fmla="*/ 306 w 10000"/>
              <a:gd name="connsiteY4" fmla="*/ 655 h 10185"/>
              <a:gd name="connsiteX0" fmla="*/ 306 w 10054"/>
              <a:gd name="connsiteY0" fmla="*/ 655 h 10185"/>
              <a:gd name="connsiteX1" fmla="*/ 10054 w 10054"/>
              <a:gd name="connsiteY1" fmla="*/ 0 h 10185"/>
              <a:gd name="connsiteX2" fmla="*/ 9979 w 10054"/>
              <a:gd name="connsiteY2" fmla="*/ 9926 h 10185"/>
              <a:gd name="connsiteX3" fmla="*/ 0 w 10054"/>
              <a:gd name="connsiteY3" fmla="*/ 9999 h 10185"/>
              <a:gd name="connsiteX4" fmla="*/ 306 w 10054"/>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655 h 10185"/>
              <a:gd name="connsiteX1" fmla="*/ 10054 w 10233"/>
              <a:gd name="connsiteY1" fmla="*/ 0 h 10185"/>
              <a:gd name="connsiteX2" fmla="*/ 10208 w 10233"/>
              <a:gd name="connsiteY2" fmla="*/ 9926 h 10185"/>
              <a:gd name="connsiteX3" fmla="*/ 0 w 10233"/>
              <a:gd name="connsiteY3" fmla="*/ 9999 h 10185"/>
              <a:gd name="connsiteX4" fmla="*/ 306 w 10233"/>
              <a:gd name="connsiteY4" fmla="*/ 655 h 10185"/>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306 w 10233"/>
              <a:gd name="connsiteY0" fmla="*/ 558 h 10088"/>
              <a:gd name="connsiteX1" fmla="*/ 10054 w 10233"/>
              <a:gd name="connsiteY1" fmla="*/ 0 h 10088"/>
              <a:gd name="connsiteX2" fmla="*/ 10208 w 10233"/>
              <a:gd name="connsiteY2" fmla="*/ 9829 h 10088"/>
              <a:gd name="connsiteX3" fmla="*/ 0 w 10233"/>
              <a:gd name="connsiteY3" fmla="*/ 9902 h 10088"/>
              <a:gd name="connsiteX4" fmla="*/ 306 w 10233"/>
              <a:gd name="connsiteY4" fmla="*/ 558 h 10088"/>
              <a:gd name="connsiteX0" fmla="*/ 109 w 12858"/>
              <a:gd name="connsiteY0" fmla="*/ 510 h 10088"/>
              <a:gd name="connsiteX1" fmla="*/ 12679 w 12858"/>
              <a:gd name="connsiteY1" fmla="*/ 0 h 10088"/>
              <a:gd name="connsiteX2" fmla="*/ 12833 w 12858"/>
              <a:gd name="connsiteY2" fmla="*/ 9829 h 10088"/>
              <a:gd name="connsiteX3" fmla="*/ 2625 w 12858"/>
              <a:gd name="connsiteY3" fmla="*/ 9902 h 10088"/>
              <a:gd name="connsiteX4" fmla="*/ 109 w 12858"/>
              <a:gd name="connsiteY4" fmla="*/ 510 h 10088"/>
              <a:gd name="connsiteX0" fmla="*/ 89 w 12838"/>
              <a:gd name="connsiteY0" fmla="*/ 510 h 10088"/>
              <a:gd name="connsiteX1" fmla="*/ 12659 w 12838"/>
              <a:gd name="connsiteY1" fmla="*/ 0 h 10088"/>
              <a:gd name="connsiteX2" fmla="*/ 12813 w 12838"/>
              <a:gd name="connsiteY2" fmla="*/ 9829 h 10088"/>
              <a:gd name="connsiteX3" fmla="*/ 4411 w 12838"/>
              <a:gd name="connsiteY3" fmla="*/ 9902 h 10088"/>
              <a:gd name="connsiteX4" fmla="*/ 89 w 12838"/>
              <a:gd name="connsiteY4" fmla="*/ 510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109 w 11165"/>
              <a:gd name="connsiteY0" fmla="*/ 219 h 10088"/>
              <a:gd name="connsiteX1" fmla="*/ 10986 w 11165"/>
              <a:gd name="connsiteY1" fmla="*/ 0 h 10088"/>
              <a:gd name="connsiteX2" fmla="*/ 11140 w 11165"/>
              <a:gd name="connsiteY2" fmla="*/ 9829 h 10088"/>
              <a:gd name="connsiteX3" fmla="*/ 2738 w 11165"/>
              <a:gd name="connsiteY3" fmla="*/ 9902 h 10088"/>
              <a:gd name="connsiteX4" fmla="*/ 109 w 11165"/>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653 w 11709"/>
              <a:gd name="connsiteY0" fmla="*/ 219 h 10088"/>
              <a:gd name="connsiteX1" fmla="*/ 11530 w 11709"/>
              <a:gd name="connsiteY1" fmla="*/ 0 h 10088"/>
              <a:gd name="connsiteX2" fmla="*/ 11684 w 11709"/>
              <a:gd name="connsiteY2" fmla="*/ 9829 h 10088"/>
              <a:gd name="connsiteX3" fmla="*/ 3282 w 11709"/>
              <a:gd name="connsiteY3" fmla="*/ 9902 h 10088"/>
              <a:gd name="connsiteX4" fmla="*/ 653 w 11709"/>
              <a:gd name="connsiteY4" fmla="*/ 219 h 10088"/>
              <a:gd name="connsiteX0" fmla="*/ 406 w 18000"/>
              <a:gd name="connsiteY0" fmla="*/ 0 h 10474"/>
              <a:gd name="connsiteX1" fmla="*/ 17821 w 18000"/>
              <a:gd name="connsiteY1" fmla="*/ 386 h 10474"/>
              <a:gd name="connsiteX2" fmla="*/ 17975 w 18000"/>
              <a:gd name="connsiteY2" fmla="*/ 10215 h 10474"/>
              <a:gd name="connsiteX3" fmla="*/ 9573 w 18000"/>
              <a:gd name="connsiteY3" fmla="*/ 10288 h 10474"/>
              <a:gd name="connsiteX4" fmla="*/ 406 w 18000"/>
              <a:gd name="connsiteY4" fmla="*/ 0 h 10474"/>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406 w 18264"/>
              <a:gd name="connsiteY0" fmla="*/ 243 h 10717"/>
              <a:gd name="connsiteX1" fmla="*/ 18264 w 18264"/>
              <a:gd name="connsiteY1" fmla="*/ 0 h 10717"/>
              <a:gd name="connsiteX2" fmla="*/ 17975 w 18264"/>
              <a:gd name="connsiteY2" fmla="*/ 10458 h 10717"/>
              <a:gd name="connsiteX3" fmla="*/ 9573 w 18264"/>
              <a:gd name="connsiteY3" fmla="*/ 10531 h 10717"/>
              <a:gd name="connsiteX4" fmla="*/ 406 w 18264"/>
              <a:gd name="connsiteY4"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717"/>
              <a:gd name="connsiteX1" fmla="*/ 18414 w 18414"/>
              <a:gd name="connsiteY1" fmla="*/ 0 h 10717"/>
              <a:gd name="connsiteX2" fmla="*/ 18125 w 18414"/>
              <a:gd name="connsiteY2" fmla="*/ 10458 h 10717"/>
              <a:gd name="connsiteX3" fmla="*/ 9723 w 18414"/>
              <a:gd name="connsiteY3" fmla="*/ 10531 h 10717"/>
              <a:gd name="connsiteX4" fmla="*/ 9433 w 18414"/>
              <a:gd name="connsiteY4" fmla="*/ 2518 h 10717"/>
              <a:gd name="connsiteX5" fmla="*/ 556 w 18414"/>
              <a:gd name="connsiteY5" fmla="*/ 243 h 10717"/>
              <a:gd name="connsiteX0" fmla="*/ 556 w 18414"/>
              <a:gd name="connsiteY0" fmla="*/ 243 h 10698"/>
              <a:gd name="connsiteX1" fmla="*/ 18414 w 18414"/>
              <a:gd name="connsiteY1" fmla="*/ 0 h 10698"/>
              <a:gd name="connsiteX2" fmla="*/ 18125 w 18414"/>
              <a:gd name="connsiteY2" fmla="*/ 10458 h 10698"/>
              <a:gd name="connsiteX3" fmla="*/ 9723 w 18414"/>
              <a:gd name="connsiteY3" fmla="*/ 10531 h 10698"/>
              <a:gd name="connsiteX4" fmla="*/ 9433 w 18414"/>
              <a:gd name="connsiteY4" fmla="*/ 2518 h 10698"/>
              <a:gd name="connsiteX5" fmla="*/ 556 w 18414"/>
              <a:gd name="connsiteY5" fmla="*/ 243 h 10698"/>
              <a:gd name="connsiteX0" fmla="*/ 556 w 18414"/>
              <a:gd name="connsiteY0" fmla="*/ 243 h 10531"/>
              <a:gd name="connsiteX1" fmla="*/ 18414 w 18414"/>
              <a:gd name="connsiteY1" fmla="*/ 0 h 10531"/>
              <a:gd name="connsiteX2" fmla="*/ 18125 w 18414"/>
              <a:gd name="connsiteY2" fmla="*/ 10458 h 10531"/>
              <a:gd name="connsiteX3" fmla="*/ 9723 w 18414"/>
              <a:gd name="connsiteY3" fmla="*/ 10531 h 10531"/>
              <a:gd name="connsiteX4" fmla="*/ 9433 w 18414"/>
              <a:gd name="connsiteY4" fmla="*/ 2518 h 10531"/>
              <a:gd name="connsiteX5" fmla="*/ 556 w 18414"/>
              <a:gd name="connsiteY5" fmla="*/ 243 h 10531"/>
              <a:gd name="connsiteX0" fmla="*/ 556 w 18414"/>
              <a:gd name="connsiteY0" fmla="*/ 243 h 10623"/>
              <a:gd name="connsiteX1" fmla="*/ 18414 w 18414"/>
              <a:gd name="connsiteY1" fmla="*/ 0 h 10623"/>
              <a:gd name="connsiteX2" fmla="*/ 18125 w 18414"/>
              <a:gd name="connsiteY2" fmla="*/ 10458 h 10623"/>
              <a:gd name="connsiteX3" fmla="*/ 9723 w 18414"/>
              <a:gd name="connsiteY3" fmla="*/ 10531 h 10623"/>
              <a:gd name="connsiteX4" fmla="*/ 9433 w 18414"/>
              <a:gd name="connsiteY4" fmla="*/ 2518 h 10623"/>
              <a:gd name="connsiteX5" fmla="*/ 556 w 18414"/>
              <a:gd name="connsiteY5" fmla="*/ 243 h 10623"/>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9723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56 w 18414"/>
              <a:gd name="connsiteY0" fmla="*/ 243 h 10694"/>
              <a:gd name="connsiteX1" fmla="*/ 18414 w 18414"/>
              <a:gd name="connsiteY1" fmla="*/ 0 h 10694"/>
              <a:gd name="connsiteX2" fmla="*/ 18125 w 18414"/>
              <a:gd name="connsiteY2" fmla="*/ 10458 h 10694"/>
              <a:gd name="connsiteX3" fmla="*/ 10831 w 18414"/>
              <a:gd name="connsiteY3" fmla="*/ 10531 h 10694"/>
              <a:gd name="connsiteX4" fmla="*/ 9433 w 18414"/>
              <a:gd name="connsiteY4" fmla="*/ 2518 h 10694"/>
              <a:gd name="connsiteX5" fmla="*/ 556 w 18414"/>
              <a:gd name="connsiteY5" fmla="*/ 243 h 10694"/>
              <a:gd name="connsiteX0" fmla="*/ 571 w 18429"/>
              <a:gd name="connsiteY0" fmla="*/ 243 h 10694"/>
              <a:gd name="connsiteX1" fmla="*/ 18429 w 18429"/>
              <a:gd name="connsiteY1" fmla="*/ 0 h 10694"/>
              <a:gd name="connsiteX2" fmla="*/ 18140 w 18429"/>
              <a:gd name="connsiteY2" fmla="*/ 10458 h 10694"/>
              <a:gd name="connsiteX3" fmla="*/ 10846 w 18429"/>
              <a:gd name="connsiteY3" fmla="*/ 10531 h 10694"/>
              <a:gd name="connsiteX4" fmla="*/ 9116 w 18429"/>
              <a:gd name="connsiteY4" fmla="*/ 2445 h 10694"/>
              <a:gd name="connsiteX5" fmla="*/ 571 w 18429"/>
              <a:gd name="connsiteY5" fmla="*/ 243 h 10694"/>
              <a:gd name="connsiteX0" fmla="*/ 591 w 18449"/>
              <a:gd name="connsiteY0" fmla="*/ 243 h 10694"/>
              <a:gd name="connsiteX1" fmla="*/ 18449 w 18449"/>
              <a:gd name="connsiteY1" fmla="*/ 0 h 10694"/>
              <a:gd name="connsiteX2" fmla="*/ 18160 w 18449"/>
              <a:gd name="connsiteY2" fmla="*/ 10458 h 10694"/>
              <a:gd name="connsiteX3" fmla="*/ 10866 w 18449"/>
              <a:gd name="connsiteY3" fmla="*/ 10531 h 10694"/>
              <a:gd name="connsiteX4" fmla="*/ 9136 w 18449"/>
              <a:gd name="connsiteY4" fmla="*/ 2445 h 10694"/>
              <a:gd name="connsiteX5" fmla="*/ 591 w 18449"/>
              <a:gd name="connsiteY5" fmla="*/ 243 h 10694"/>
              <a:gd name="connsiteX0" fmla="*/ 694 w 18552"/>
              <a:gd name="connsiteY0" fmla="*/ 243 h 10694"/>
              <a:gd name="connsiteX1" fmla="*/ 18552 w 18552"/>
              <a:gd name="connsiteY1" fmla="*/ 0 h 10694"/>
              <a:gd name="connsiteX2" fmla="*/ 18263 w 18552"/>
              <a:gd name="connsiteY2" fmla="*/ 10458 h 10694"/>
              <a:gd name="connsiteX3" fmla="*/ 10969 w 18552"/>
              <a:gd name="connsiteY3" fmla="*/ 10531 h 10694"/>
              <a:gd name="connsiteX4" fmla="*/ 9239 w 18552"/>
              <a:gd name="connsiteY4" fmla="*/ 2445 h 10694"/>
              <a:gd name="connsiteX5" fmla="*/ 694 w 18552"/>
              <a:gd name="connsiteY5" fmla="*/ 243 h 10694"/>
              <a:gd name="connsiteX0" fmla="*/ 582 w 18440"/>
              <a:gd name="connsiteY0" fmla="*/ 243 h 10694"/>
              <a:gd name="connsiteX1" fmla="*/ 18440 w 18440"/>
              <a:gd name="connsiteY1" fmla="*/ 0 h 10694"/>
              <a:gd name="connsiteX2" fmla="*/ 18151 w 18440"/>
              <a:gd name="connsiteY2" fmla="*/ 10458 h 10694"/>
              <a:gd name="connsiteX3" fmla="*/ 10857 w 18440"/>
              <a:gd name="connsiteY3" fmla="*/ 10531 h 10694"/>
              <a:gd name="connsiteX4" fmla="*/ 9127 w 18440"/>
              <a:gd name="connsiteY4" fmla="*/ 2445 h 10694"/>
              <a:gd name="connsiteX5" fmla="*/ 582 w 18440"/>
              <a:gd name="connsiteY5" fmla="*/ 243 h 1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0" h="10694">
                <a:moveTo>
                  <a:pt x="582" y="243"/>
                </a:moveTo>
                <a:cubicBezTo>
                  <a:pt x="4142" y="606"/>
                  <a:pt x="13581" y="993"/>
                  <a:pt x="18440" y="0"/>
                </a:cubicBezTo>
                <a:cubicBezTo>
                  <a:pt x="18313" y="3333"/>
                  <a:pt x="18279" y="7126"/>
                  <a:pt x="18151" y="10458"/>
                </a:cubicBezTo>
                <a:cubicBezTo>
                  <a:pt x="15350" y="10797"/>
                  <a:pt x="13547" y="10725"/>
                  <a:pt x="10857" y="10531"/>
                </a:cubicBezTo>
                <a:cubicBezTo>
                  <a:pt x="11292" y="8155"/>
                  <a:pt x="10655" y="4160"/>
                  <a:pt x="9127" y="2445"/>
                </a:cubicBezTo>
                <a:cubicBezTo>
                  <a:pt x="7377" y="876"/>
                  <a:pt x="-2466" y="530"/>
                  <a:pt x="582" y="243"/>
                </a:cubicBezTo>
                <a:close/>
              </a:path>
            </a:pathLst>
          </a:custGeom>
          <a:solidFill>
            <a:srgbClr val="396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33" name="TextBox 32">
            <a:extLst>
              <a:ext uri="{FF2B5EF4-FFF2-40B4-BE49-F238E27FC236}">
                <a16:creationId xmlns="" xmlns:a16="http://schemas.microsoft.com/office/drawing/2014/main" id="{AFE5B780-BCC7-4141-AA69-9F8B00602631}"/>
              </a:ext>
            </a:extLst>
          </p:cNvPr>
          <p:cNvSpPr txBox="1"/>
          <p:nvPr/>
        </p:nvSpPr>
        <p:spPr>
          <a:xfrm>
            <a:off x="11621386" y="1945758"/>
            <a:ext cx="382772" cy="3838815"/>
          </a:xfrm>
          <a:prstGeom prst="rect">
            <a:avLst/>
          </a:prstGeom>
          <a:noFill/>
        </p:spPr>
        <p:txBody>
          <a:bodyPr wrap="square">
            <a:spAutoFit/>
          </a:bodyPr>
          <a:lstStyle/>
          <a:p>
            <a:pPr algn="ctr"/>
            <a:r>
              <a:rPr lang="en-US" sz="2000" b="1" dirty="0">
                <a:solidFill>
                  <a:prstClr val="white"/>
                </a:solidFill>
                <a:latin typeface="Aileron Heavy" panose="00000A00000000000000" pitchFamily="50" charset="0"/>
              </a:rPr>
              <a:t>JOBS </a:t>
            </a:r>
          </a:p>
          <a:p>
            <a:pPr algn="ctr"/>
            <a:r>
              <a:rPr lang="en-US" sz="2000" b="1" dirty="0">
                <a:solidFill>
                  <a:prstClr val="white"/>
                </a:solidFill>
                <a:latin typeface="Aileron Heavy" panose="00000A00000000000000" pitchFamily="50" charset="0"/>
              </a:rPr>
              <a:t>FOR </a:t>
            </a:r>
          </a:p>
          <a:p>
            <a:pPr algn="ctr"/>
            <a:r>
              <a:rPr lang="en-US" sz="2000" b="1" dirty="0">
                <a:solidFill>
                  <a:prstClr val="white"/>
                </a:solidFill>
                <a:latin typeface="Aileron Heavy" panose="00000A00000000000000" pitchFamily="50" charset="0"/>
              </a:rPr>
              <a:t>JANTA</a:t>
            </a:r>
            <a:endParaRPr lang="en-IN" sz="2000" b="1" dirty="0">
              <a:solidFill>
                <a:prstClr val="white"/>
              </a:solidFill>
              <a:latin typeface="Aileron Heavy" panose="00000A00000000000000" pitchFamily="50" charset="0"/>
            </a:endParaRPr>
          </a:p>
        </p:txBody>
      </p:sp>
      <p:sp>
        <p:nvSpPr>
          <p:cNvPr id="34" name="Flowchart: Manual Operation 7">
            <a:extLst>
              <a:ext uri="{FF2B5EF4-FFF2-40B4-BE49-F238E27FC236}">
                <a16:creationId xmlns="" xmlns:a16="http://schemas.microsoft.com/office/drawing/2014/main" id="{F6A25CFE-8A0E-47AC-A342-F393F7EFFC45}"/>
              </a:ext>
            </a:extLst>
          </p:cNvPr>
          <p:cNvSpPr/>
          <p:nvPr/>
        </p:nvSpPr>
        <p:spPr>
          <a:xfrm>
            <a:off x="10142089" y="211709"/>
            <a:ext cx="2049911" cy="114770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626"/>
              <a:gd name="connsiteX1" fmla="*/ 10000 w 10000"/>
              <a:gd name="connsiteY1" fmla="*/ 0 h 10626"/>
              <a:gd name="connsiteX2" fmla="*/ 8000 w 10000"/>
              <a:gd name="connsiteY2" fmla="*/ 10000 h 10626"/>
              <a:gd name="connsiteX3" fmla="*/ 2000 w 10000"/>
              <a:gd name="connsiteY3" fmla="*/ 10000 h 10626"/>
              <a:gd name="connsiteX4" fmla="*/ 0 w 10000"/>
              <a:gd name="connsiteY4" fmla="*/ 0 h 10626"/>
              <a:gd name="connsiteX0" fmla="*/ 0 w 10000"/>
              <a:gd name="connsiteY0" fmla="*/ 0 h 11094"/>
              <a:gd name="connsiteX1" fmla="*/ 10000 w 10000"/>
              <a:gd name="connsiteY1" fmla="*/ 0 h 11094"/>
              <a:gd name="connsiteX2" fmla="*/ 8000 w 10000"/>
              <a:gd name="connsiteY2" fmla="*/ 10000 h 11094"/>
              <a:gd name="connsiteX3" fmla="*/ 2000 w 10000"/>
              <a:gd name="connsiteY3" fmla="*/ 10000 h 11094"/>
              <a:gd name="connsiteX4" fmla="*/ 0 w 10000"/>
              <a:gd name="connsiteY4" fmla="*/ 0 h 11094"/>
              <a:gd name="connsiteX0" fmla="*/ 0 w 10744"/>
              <a:gd name="connsiteY0" fmla="*/ 0 h 11047"/>
              <a:gd name="connsiteX1" fmla="*/ 10000 w 10744"/>
              <a:gd name="connsiteY1" fmla="*/ 0 h 11047"/>
              <a:gd name="connsiteX2" fmla="*/ 10744 w 10744"/>
              <a:gd name="connsiteY2" fmla="*/ 9899 h 11047"/>
              <a:gd name="connsiteX3" fmla="*/ 2000 w 10744"/>
              <a:gd name="connsiteY3" fmla="*/ 10000 h 11047"/>
              <a:gd name="connsiteX4" fmla="*/ 0 w 10744"/>
              <a:gd name="connsiteY4" fmla="*/ 0 h 11047"/>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0 w 10744"/>
              <a:gd name="connsiteY0" fmla="*/ 2718 h 13765"/>
              <a:gd name="connsiteX1" fmla="*/ 10662 w 10744"/>
              <a:gd name="connsiteY1" fmla="*/ 0 h 13765"/>
              <a:gd name="connsiteX2" fmla="*/ 10744 w 10744"/>
              <a:gd name="connsiteY2" fmla="*/ 12617 h 13765"/>
              <a:gd name="connsiteX3" fmla="*/ 2000 w 10744"/>
              <a:gd name="connsiteY3" fmla="*/ 12718 h 13765"/>
              <a:gd name="connsiteX4" fmla="*/ 0 w 10744"/>
              <a:gd name="connsiteY4" fmla="*/ 2718 h 13765"/>
              <a:gd name="connsiteX0" fmla="*/ 937 w 11681"/>
              <a:gd name="connsiteY0" fmla="*/ 2718 h 13765"/>
              <a:gd name="connsiteX1" fmla="*/ 11599 w 11681"/>
              <a:gd name="connsiteY1" fmla="*/ 0 h 13765"/>
              <a:gd name="connsiteX2" fmla="*/ 11681 w 11681"/>
              <a:gd name="connsiteY2" fmla="*/ 12617 h 13765"/>
              <a:gd name="connsiteX3" fmla="*/ 2937 w 11681"/>
              <a:gd name="connsiteY3" fmla="*/ 12718 h 13765"/>
              <a:gd name="connsiteX4" fmla="*/ 937 w 11681"/>
              <a:gd name="connsiteY4" fmla="*/ 2718 h 13765"/>
              <a:gd name="connsiteX0" fmla="*/ 1100 w 11844"/>
              <a:gd name="connsiteY0" fmla="*/ 2718 h 13765"/>
              <a:gd name="connsiteX1" fmla="*/ 11762 w 11844"/>
              <a:gd name="connsiteY1" fmla="*/ 0 h 13765"/>
              <a:gd name="connsiteX2" fmla="*/ 11844 w 11844"/>
              <a:gd name="connsiteY2" fmla="*/ 12617 h 13765"/>
              <a:gd name="connsiteX3" fmla="*/ 3100 w 11844"/>
              <a:gd name="connsiteY3" fmla="*/ 12718 h 13765"/>
              <a:gd name="connsiteX4" fmla="*/ 1100 w 11844"/>
              <a:gd name="connsiteY4" fmla="*/ 2718 h 13765"/>
              <a:gd name="connsiteX0" fmla="*/ 1100 w 12330"/>
              <a:gd name="connsiteY0" fmla="*/ 2819 h 13866"/>
              <a:gd name="connsiteX1" fmla="*/ 12330 w 12330"/>
              <a:gd name="connsiteY1" fmla="*/ 0 h 13866"/>
              <a:gd name="connsiteX2" fmla="*/ 11844 w 12330"/>
              <a:gd name="connsiteY2" fmla="*/ 12718 h 13866"/>
              <a:gd name="connsiteX3" fmla="*/ 3100 w 12330"/>
              <a:gd name="connsiteY3" fmla="*/ 12819 h 13866"/>
              <a:gd name="connsiteX4" fmla="*/ 1100 w 12330"/>
              <a:gd name="connsiteY4" fmla="*/ 2819 h 13866"/>
              <a:gd name="connsiteX0" fmla="*/ 1100 w 12336"/>
              <a:gd name="connsiteY0" fmla="*/ 2819 h 13820"/>
              <a:gd name="connsiteX1" fmla="*/ 12330 w 12336"/>
              <a:gd name="connsiteY1" fmla="*/ 0 h 13820"/>
              <a:gd name="connsiteX2" fmla="*/ 12317 w 12336"/>
              <a:gd name="connsiteY2" fmla="*/ 12617 h 13820"/>
              <a:gd name="connsiteX3" fmla="*/ 3100 w 12336"/>
              <a:gd name="connsiteY3" fmla="*/ 12819 h 13820"/>
              <a:gd name="connsiteX4" fmla="*/ 1100 w 12336"/>
              <a:gd name="connsiteY4" fmla="*/ 2819 h 13820"/>
              <a:gd name="connsiteX0" fmla="*/ 1100 w 12336"/>
              <a:gd name="connsiteY0" fmla="*/ 2819 h 15559"/>
              <a:gd name="connsiteX1" fmla="*/ 12330 w 12336"/>
              <a:gd name="connsiteY1" fmla="*/ 0 h 15559"/>
              <a:gd name="connsiteX2" fmla="*/ 12317 w 12336"/>
              <a:gd name="connsiteY2" fmla="*/ 12617 h 15559"/>
              <a:gd name="connsiteX3" fmla="*/ 3100 w 12336"/>
              <a:gd name="connsiteY3" fmla="*/ 12819 h 15559"/>
              <a:gd name="connsiteX4" fmla="*/ 1100 w 12336"/>
              <a:gd name="connsiteY4" fmla="*/ 2819 h 15559"/>
              <a:gd name="connsiteX0" fmla="*/ 1189 w 12425"/>
              <a:gd name="connsiteY0" fmla="*/ 2819 h 15559"/>
              <a:gd name="connsiteX1" fmla="*/ 12419 w 12425"/>
              <a:gd name="connsiteY1" fmla="*/ 0 h 15559"/>
              <a:gd name="connsiteX2" fmla="*/ 12406 w 12425"/>
              <a:gd name="connsiteY2" fmla="*/ 12617 h 15559"/>
              <a:gd name="connsiteX3" fmla="*/ 3189 w 12425"/>
              <a:gd name="connsiteY3" fmla="*/ 12819 h 15559"/>
              <a:gd name="connsiteX4" fmla="*/ 1189 w 12425"/>
              <a:gd name="connsiteY4" fmla="*/ 2819 h 15559"/>
              <a:gd name="connsiteX0" fmla="*/ 1189 w 12425"/>
              <a:gd name="connsiteY0" fmla="*/ 2819 h 15587"/>
              <a:gd name="connsiteX1" fmla="*/ 12419 w 12425"/>
              <a:gd name="connsiteY1" fmla="*/ 0 h 15587"/>
              <a:gd name="connsiteX2" fmla="*/ 12406 w 12425"/>
              <a:gd name="connsiteY2" fmla="*/ 12617 h 15587"/>
              <a:gd name="connsiteX3" fmla="*/ 3189 w 12425"/>
              <a:gd name="connsiteY3" fmla="*/ 12819 h 15587"/>
              <a:gd name="connsiteX4" fmla="*/ 1189 w 12425"/>
              <a:gd name="connsiteY4" fmla="*/ 2819 h 15587"/>
              <a:gd name="connsiteX0" fmla="*/ 1171 w 12407"/>
              <a:gd name="connsiteY0" fmla="*/ 2819 h 15587"/>
              <a:gd name="connsiteX1" fmla="*/ 12401 w 12407"/>
              <a:gd name="connsiteY1" fmla="*/ 0 h 15587"/>
              <a:gd name="connsiteX2" fmla="*/ 12388 w 12407"/>
              <a:gd name="connsiteY2" fmla="*/ 12617 h 15587"/>
              <a:gd name="connsiteX3" fmla="*/ 3171 w 12407"/>
              <a:gd name="connsiteY3" fmla="*/ 12819 h 15587"/>
              <a:gd name="connsiteX4" fmla="*/ 1171 w 12407"/>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587"/>
              <a:gd name="connsiteX1" fmla="*/ 11409 w 11415"/>
              <a:gd name="connsiteY1" fmla="*/ 0 h 15587"/>
              <a:gd name="connsiteX2" fmla="*/ 11396 w 11415"/>
              <a:gd name="connsiteY2" fmla="*/ 12617 h 15587"/>
              <a:gd name="connsiteX3" fmla="*/ 2179 w 11415"/>
              <a:gd name="connsiteY3" fmla="*/ 12819 h 15587"/>
              <a:gd name="connsiteX4" fmla="*/ 179 w 11415"/>
              <a:gd name="connsiteY4" fmla="*/ 2819 h 15587"/>
              <a:gd name="connsiteX0" fmla="*/ 179 w 11415"/>
              <a:gd name="connsiteY0" fmla="*/ 2819 h 15266"/>
              <a:gd name="connsiteX1" fmla="*/ 11409 w 11415"/>
              <a:gd name="connsiteY1" fmla="*/ 0 h 15266"/>
              <a:gd name="connsiteX2" fmla="*/ 11396 w 11415"/>
              <a:gd name="connsiteY2" fmla="*/ 12114 h 15266"/>
              <a:gd name="connsiteX3" fmla="*/ 2179 w 11415"/>
              <a:gd name="connsiteY3" fmla="*/ 12819 h 15266"/>
              <a:gd name="connsiteX4" fmla="*/ 179 w 11415"/>
              <a:gd name="connsiteY4" fmla="*/ 2819 h 15266"/>
              <a:gd name="connsiteX0" fmla="*/ 209 w 11445"/>
              <a:gd name="connsiteY0" fmla="*/ 2819 h 14638"/>
              <a:gd name="connsiteX1" fmla="*/ 11439 w 11445"/>
              <a:gd name="connsiteY1" fmla="*/ 0 h 14638"/>
              <a:gd name="connsiteX2" fmla="*/ 11426 w 11445"/>
              <a:gd name="connsiteY2" fmla="*/ 12114 h 14638"/>
              <a:gd name="connsiteX3" fmla="*/ 2026 w 11445"/>
              <a:gd name="connsiteY3" fmla="*/ 10806 h 14638"/>
              <a:gd name="connsiteX4" fmla="*/ 209 w 11445"/>
              <a:gd name="connsiteY4" fmla="*/ 2819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638"/>
              <a:gd name="connsiteX1" fmla="*/ 11859 w 11865"/>
              <a:gd name="connsiteY1" fmla="*/ 0 h 14638"/>
              <a:gd name="connsiteX2" fmla="*/ 11846 w 11865"/>
              <a:gd name="connsiteY2" fmla="*/ 12114 h 14638"/>
              <a:gd name="connsiteX3" fmla="*/ 2446 w 11865"/>
              <a:gd name="connsiteY3" fmla="*/ 10806 h 14638"/>
              <a:gd name="connsiteX4" fmla="*/ 140 w 11865"/>
              <a:gd name="connsiteY4" fmla="*/ 504 h 14638"/>
              <a:gd name="connsiteX0" fmla="*/ 140 w 11865"/>
              <a:gd name="connsiteY0" fmla="*/ 504 h 14823"/>
              <a:gd name="connsiteX1" fmla="*/ 11859 w 11865"/>
              <a:gd name="connsiteY1" fmla="*/ 0 h 14823"/>
              <a:gd name="connsiteX2" fmla="*/ 11846 w 11865"/>
              <a:gd name="connsiteY2" fmla="*/ 12114 h 14823"/>
              <a:gd name="connsiteX3" fmla="*/ 2446 w 11865"/>
              <a:gd name="connsiteY3" fmla="*/ 10806 h 14823"/>
              <a:gd name="connsiteX4" fmla="*/ 140 w 11865"/>
              <a:gd name="connsiteY4" fmla="*/ 504 h 14823"/>
              <a:gd name="connsiteX0" fmla="*/ 140 w 11865"/>
              <a:gd name="connsiteY0" fmla="*/ 504 h 15493"/>
              <a:gd name="connsiteX1" fmla="*/ 11859 w 11865"/>
              <a:gd name="connsiteY1" fmla="*/ 0 h 15493"/>
              <a:gd name="connsiteX2" fmla="*/ 11846 w 11865"/>
              <a:gd name="connsiteY2" fmla="*/ 12114 h 15493"/>
              <a:gd name="connsiteX3" fmla="*/ 2446 w 11865"/>
              <a:gd name="connsiteY3" fmla="*/ 10806 h 15493"/>
              <a:gd name="connsiteX4" fmla="*/ 140 w 11865"/>
              <a:gd name="connsiteY4" fmla="*/ 504 h 15493"/>
              <a:gd name="connsiteX0" fmla="*/ 135 w 11860"/>
              <a:gd name="connsiteY0" fmla="*/ 504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504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135 w 11860"/>
              <a:gd name="connsiteY0" fmla="*/ 101 h 15114"/>
              <a:gd name="connsiteX1" fmla="*/ 11854 w 11860"/>
              <a:gd name="connsiteY1" fmla="*/ 0 h 15114"/>
              <a:gd name="connsiteX2" fmla="*/ 11841 w 11860"/>
              <a:gd name="connsiteY2" fmla="*/ 12114 h 15114"/>
              <a:gd name="connsiteX3" fmla="*/ 2502 w 11860"/>
              <a:gd name="connsiteY3" fmla="*/ 9296 h 15114"/>
              <a:gd name="connsiteX4" fmla="*/ 135 w 11860"/>
              <a:gd name="connsiteY4" fmla="*/ 101 h 15114"/>
              <a:gd name="connsiteX0" fmla="*/ 264 w 11989"/>
              <a:gd name="connsiteY0" fmla="*/ 101 h 15383"/>
              <a:gd name="connsiteX1" fmla="*/ 11983 w 11989"/>
              <a:gd name="connsiteY1" fmla="*/ 0 h 15383"/>
              <a:gd name="connsiteX2" fmla="*/ 11970 w 11989"/>
              <a:gd name="connsiteY2" fmla="*/ 12114 h 15383"/>
              <a:gd name="connsiteX3" fmla="*/ 1836 w 11989"/>
              <a:gd name="connsiteY3" fmla="*/ 10403 h 15383"/>
              <a:gd name="connsiteX4" fmla="*/ 264 w 11989"/>
              <a:gd name="connsiteY4" fmla="*/ 101 h 15383"/>
              <a:gd name="connsiteX0" fmla="*/ 169 w 11894"/>
              <a:gd name="connsiteY0" fmla="*/ 101 h 15383"/>
              <a:gd name="connsiteX1" fmla="*/ 11888 w 11894"/>
              <a:gd name="connsiteY1" fmla="*/ 0 h 15383"/>
              <a:gd name="connsiteX2" fmla="*/ 11875 w 11894"/>
              <a:gd name="connsiteY2" fmla="*/ 12114 h 15383"/>
              <a:gd name="connsiteX3" fmla="*/ 1741 w 11894"/>
              <a:gd name="connsiteY3" fmla="*/ 10403 h 15383"/>
              <a:gd name="connsiteX4" fmla="*/ 169 w 11894"/>
              <a:gd name="connsiteY4" fmla="*/ 101 h 15383"/>
              <a:gd name="connsiteX0" fmla="*/ 169 w 11894"/>
              <a:gd name="connsiteY0" fmla="*/ 101 h 15499"/>
              <a:gd name="connsiteX1" fmla="*/ 11888 w 11894"/>
              <a:gd name="connsiteY1" fmla="*/ 0 h 15499"/>
              <a:gd name="connsiteX2" fmla="*/ 11875 w 11894"/>
              <a:gd name="connsiteY2" fmla="*/ 12114 h 15499"/>
              <a:gd name="connsiteX3" fmla="*/ 1741 w 11894"/>
              <a:gd name="connsiteY3" fmla="*/ 10403 h 15499"/>
              <a:gd name="connsiteX4" fmla="*/ 169 w 11894"/>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64 w 11989"/>
              <a:gd name="connsiteY0" fmla="*/ 101 h 15499"/>
              <a:gd name="connsiteX1" fmla="*/ 11983 w 11989"/>
              <a:gd name="connsiteY1" fmla="*/ 0 h 15499"/>
              <a:gd name="connsiteX2" fmla="*/ 11970 w 11989"/>
              <a:gd name="connsiteY2" fmla="*/ 12114 h 15499"/>
              <a:gd name="connsiteX3" fmla="*/ 1836 w 11989"/>
              <a:gd name="connsiteY3" fmla="*/ 10403 h 15499"/>
              <a:gd name="connsiteX4" fmla="*/ 264 w 11989"/>
              <a:gd name="connsiteY4" fmla="*/ 101 h 15499"/>
              <a:gd name="connsiteX0" fmla="*/ 250 w 11975"/>
              <a:gd name="connsiteY0" fmla="*/ 101 h 15288"/>
              <a:gd name="connsiteX1" fmla="*/ 11969 w 11975"/>
              <a:gd name="connsiteY1" fmla="*/ 0 h 15288"/>
              <a:gd name="connsiteX2" fmla="*/ 11956 w 11975"/>
              <a:gd name="connsiteY2" fmla="*/ 12114 h 15288"/>
              <a:gd name="connsiteX3" fmla="*/ 1883 w 11975"/>
              <a:gd name="connsiteY3" fmla="*/ 9598 h 15288"/>
              <a:gd name="connsiteX4" fmla="*/ 250 w 11975"/>
              <a:gd name="connsiteY4" fmla="*/ 101 h 15288"/>
              <a:gd name="connsiteX0" fmla="*/ 250 w 11975"/>
              <a:gd name="connsiteY0" fmla="*/ 101 h 15537"/>
              <a:gd name="connsiteX1" fmla="*/ 11969 w 11975"/>
              <a:gd name="connsiteY1" fmla="*/ 0 h 15537"/>
              <a:gd name="connsiteX2" fmla="*/ 11956 w 11975"/>
              <a:gd name="connsiteY2" fmla="*/ 12114 h 15537"/>
              <a:gd name="connsiteX3" fmla="*/ 1883 w 11975"/>
              <a:gd name="connsiteY3" fmla="*/ 9598 h 15537"/>
              <a:gd name="connsiteX4" fmla="*/ 250 w 11975"/>
              <a:gd name="connsiteY4" fmla="*/ 101 h 15537"/>
              <a:gd name="connsiteX0" fmla="*/ 250 w 11975"/>
              <a:gd name="connsiteY0" fmla="*/ 101 h 14629"/>
              <a:gd name="connsiteX1" fmla="*/ 11969 w 11975"/>
              <a:gd name="connsiteY1" fmla="*/ 0 h 14629"/>
              <a:gd name="connsiteX2" fmla="*/ 11956 w 11975"/>
              <a:gd name="connsiteY2" fmla="*/ 10805 h 14629"/>
              <a:gd name="connsiteX3" fmla="*/ 1883 w 11975"/>
              <a:gd name="connsiteY3" fmla="*/ 9598 h 14629"/>
              <a:gd name="connsiteX4" fmla="*/ 250 w 11975"/>
              <a:gd name="connsiteY4" fmla="*/ 101 h 14629"/>
              <a:gd name="connsiteX0" fmla="*/ 250 w 11975"/>
              <a:gd name="connsiteY0" fmla="*/ 101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101 h 15377"/>
              <a:gd name="connsiteX0" fmla="*/ 250 w 11975"/>
              <a:gd name="connsiteY0" fmla="*/ 2014 h 15377"/>
              <a:gd name="connsiteX1" fmla="*/ 11969 w 11975"/>
              <a:gd name="connsiteY1" fmla="*/ 0 h 15377"/>
              <a:gd name="connsiteX2" fmla="*/ 11956 w 11975"/>
              <a:gd name="connsiteY2" fmla="*/ 10805 h 15377"/>
              <a:gd name="connsiteX3" fmla="*/ 1883 w 11975"/>
              <a:gd name="connsiteY3" fmla="*/ 9598 h 15377"/>
              <a:gd name="connsiteX4" fmla="*/ 250 w 11975"/>
              <a:gd name="connsiteY4" fmla="*/ 2014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3323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3323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35 w 12021"/>
              <a:gd name="connsiteY0" fmla="*/ 4229 h 15377"/>
              <a:gd name="connsiteX1" fmla="*/ 12015 w 12021"/>
              <a:gd name="connsiteY1" fmla="*/ 0 h 15377"/>
              <a:gd name="connsiteX2" fmla="*/ 12002 w 12021"/>
              <a:gd name="connsiteY2" fmla="*/ 10805 h 15377"/>
              <a:gd name="connsiteX3" fmla="*/ 1929 w 12021"/>
              <a:gd name="connsiteY3" fmla="*/ 9598 h 15377"/>
              <a:gd name="connsiteX4" fmla="*/ 235 w 12021"/>
              <a:gd name="connsiteY4" fmla="*/ 4229 h 15377"/>
              <a:gd name="connsiteX0" fmla="*/ 273 w 12059"/>
              <a:gd name="connsiteY0" fmla="*/ 4229 h 15377"/>
              <a:gd name="connsiteX1" fmla="*/ 12053 w 12059"/>
              <a:gd name="connsiteY1" fmla="*/ 0 h 15377"/>
              <a:gd name="connsiteX2" fmla="*/ 12040 w 12059"/>
              <a:gd name="connsiteY2" fmla="*/ 10805 h 15377"/>
              <a:gd name="connsiteX3" fmla="*/ 1967 w 12059"/>
              <a:gd name="connsiteY3" fmla="*/ 9598 h 15377"/>
              <a:gd name="connsiteX4" fmla="*/ 273 w 12059"/>
              <a:gd name="connsiteY4" fmla="*/ 4229 h 15377"/>
              <a:gd name="connsiteX0" fmla="*/ 244 w 12030"/>
              <a:gd name="connsiteY0" fmla="*/ 4229 h 15722"/>
              <a:gd name="connsiteX1" fmla="*/ 12024 w 12030"/>
              <a:gd name="connsiteY1" fmla="*/ 0 h 15722"/>
              <a:gd name="connsiteX2" fmla="*/ 12011 w 12030"/>
              <a:gd name="connsiteY2" fmla="*/ 10805 h 15722"/>
              <a:gd name="connsiteX3" fmla="*/ 2060 w 12030"/>
              <a:gd name="connsiteY3" fmla="*/ 10605 h 15722"/>
              <a:gd name="connsiteX4" fmla="*/ 244 w 12030"/>
              <a:gd name="connsiteY4" fmla="*/ 4229 h 15722"/>
              <a:gd name="connsiteX0" fmla="*/ 244 w 12030"/>
              <a:gd name="connsiteY0" fmla="*/ 4229 h 15140"/>
              <a:gd name="connsiteX1" fmla="*/ 12024 w 12030"/>
              <a:gd name="connsiteY1" fmla="*/ 0 h 15140"/>
              <a:gd name="connsiteX2" fmla="*/ 12011 w 12030"/>
              <a:gd name="connsiteY2" fmla="*/ 10805 h 15140"/>
              <a:gd name="connsiteX3" fmla="*/ 2060 w 12030"/>
              <a:gd name="connsiteY3" fmla="*/ 10605 h 15140"/>
              <a:gd name="connsiteX4" fmla="*/ 244 w 12030"/>
              <a:gd name="connsiteY4" fmla="*/ 4229 h 15140"/>
              <a:gd name="connsiteX0" fmla="*/ 244 w 12030"/>
              <a:gd name="connsiteY0" fmla="*/ 4229 h 12766"/>
              <a:gd name="connsiteX1" fmla="*/ 12024 w 12030"/>
              <a:gd name="connsiteY1" fmla="*/ 0 h 12766"/>
              <a:gd name="connsiteX2" fmla="*/ 12011 w 12030"/>
              <a:gd name="connsiteY2" fmla="*/ 10805 h 12766"/>
              <a:gd name="connsiteX3" fmla="*/ 2060 w 12030"/>
              <a:gd name="connsiteY3" fmla="*/ 10605 h 12766"/>
              <a:gd name="connsiteX4" fmla="*/ 244 w 12030"/>
              <a:gd name="connsiteY4" fmla="*/ 4229 h 12766"/>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007"/>
              <a:gd name="connsiteX1" fmla="*/ 12024 w 12030"/>
              <a:gd name="connsiteY1" fmla="*/ 0 h 15007"/>
              <a:gd name="connsiteX2" fmla="*/ 12011 w 12030"/>
              <a:gd name="connsiteY2" fmla="*/ 10805 h 15007"/>
              <a:gd name="connsiteX3" fmla="*/ 2060 w 12030"/>
              <a:gd name="connsiteY3" fmla="*/ 10605 h 15007"/>
              <a:gd name="connsiteX4" fmla="*/ 244 w 12030"/>
              <a:gd name="connsiteY4" fmla="*/ 4229 h 15007"/>
              <a:gd name="connsiteX0" fmla="*/ 244 w 12030"/>
              <a:gd name="connsiteY0" fmla="*/ 4229 h 15275"/>
              <a:gd name="connsiteX1" fmla="*/ 12024 w 12030"/>
              <a:gd name="connsiteY1" fmla="*/ 0 h 15275"/>
              <a:gd name="connsiteX2" fmla="*/ 12011 w 12030"/>
              <a:gd name="connsiteY2" fmla="*/ 10805 h 15275"/>
              <a:gd name="connsiteX3" fmla="*/ 2060 w 12030"/>
              <a:gd name="connsiteY3" fmla="*/ 10605 h 15275"/>
              <a:gd name="connsiteX4" fmla="*/ 244 w 12030"/>
              <a:gd name="connsiteY4" fmla="*/ 4229 h 15275"/>
              <a:gd name="connsiteX0" fmla="*/ 211 w 11997"/>
              <a:gd name="connsiteY0" fmla="*/ 4229 h 15275"/>
              <a:gd name="connsiteX1" fmla="*/ 11991 w 11997"/>
              <a:gd name="connsiteY1" fmla="*/ 0 h 15275"/>
              <a:gd name="connsiteX2" fmla="*/ 11978 w 11997"/>
              <a:gd name="connsiteY2" fmla="*/ 10805 h 15275"/>
              <a:gd name="connsiteX3" fmla="*/ 2027 w 11997"/>
              <a:gd name="connsiteY3" fmla="*/ 10605 h 15275"/>
              <a:gd name="connsiteX4" fmla="*/ 211 w 11997"/>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4229 h 15275"/>
              <a:gd name="connsiteX1" fmla="*/ 11780 w 11786"/>
              <a:gd name="connsiteY1" fmla="*/ 0 h 15275"/>
              <a:gd name="connsiteX2" fmla="*/ 11767 w 11786"/>
              <a:gd name="connsiteY2" fmla="*/ 10805 h 15275"/>
              <a:gd name="connsiteX3" fmla="*/ 1816 w 11786"/>
              <a:gd name="connsiteY3" fmla="*/ 10605 h 15275"/>
              <a:gd name="connsiteX4" fmla="*/ 0 w 11786"/>
              <a:gd name="connsiteY4" fmla="*/ 4229 h 15275"/>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2960"/>
              <a:gd name="connsiteX1" fmla="*/ 11780 w 11786"/>
              <a:gd name="connsiteY1" fmla="*/ 0 h 12960"/>
              <a:gd name="connsiteX2" fmla="*/ 11767 w 11786"/>
              <a:gd name="connsiteY2" fmla="*/ 8490 h 12960"/>
              <a:gd name="connsiteX3" fmla="*/ 1816 w 11786"/>
              <a:gd name="connsiteY3" fmla="*/ 8290 h 12960"/>
              <a:gd name="connsiteX4" fmla="*/ 0 w 11786"/>
              <a:gd name="connsiteY4" fmla="*/ 1914 h 12960"/>
              <a:gd name="connsiteX0" fmla="*/ 0 w 11786"/>
              <a:gd name="connsiteY0" fmla="*/ 1914 h 13656"/>
              <a:gd name="connsiteX1" fmla="*/ 11780 w 11786"/>
              <a:gd name="connsiteY1" fmla="*/ 0 h 13656"/>
              <a:gd name="connsiteX2" fmla="*/ 11767 w 11786"/>
              <a:gd name="connsiteY2" fmla="*/ 8490 h 13656"/>
              <a:gd name="connsiteX3" fmla="*/ 1816 w 11786"/>
              <a:gd name="connsiteY3" fmla="*/ 8290 h 13656"/>
              <a:gd name="connsiteX4" fmla="*/ 0 w 11786"/>
              <a:gd name="connsiteY4" fmla="*/ 1914 h 13656"/>
              <a:gd name="connsiteX0" fmla="*/ 0 w 11786"/>
              <a:gd name="connsiteY0" fmla="*/ 1914 h 13403"/>
              <a:gd name="connsiteX1" fmla="*/ 11780 w 11786"/>
              <a:gd name="connsiteY1" fmla="*/ 0 h 13403"/>
              <a:gd name="connsiteX2" fmla="*/ 11767 w 11786"/>
              <a:gd name="connsiteY2" fmla="*/ 8490 h 13403"/>
              <a:gd name="connsiteX3" fmla="*/ 1816 w 11786"/>
              <a:gd name="connsiteY3" fmla="*/ 8290 h 13403"/>
              <a:gd name="connsiteX4" fmla="*/ 0 w 11786"/>
              <a:gd name="connsiteY4" fmla="*/ 1914 h 13403"/>
              <a:gd name="connsiteX0" fmla="*/ 0 w 11786"/>
              <a:gd name="connsiteY0" fmla="*/ 1914 h 12943"/>
              <a:gd name="connsiteX1" fmla="*/ 11780 w 11786"/>
              <a:gd name="connsiteY1" fmla="*/ 0 h 12943"/>
              <a:gd name="connsiteX2" fmla="*/ 11767 w 11786"/>
              <a:gd name="connsiteY2" fmla="*/ 8490 h 12943"/>
              <a:gd name="connsiteX3" fmla="*/ 1694 w 11786"/>
              <a:gd name="connsiteY3" fmla="*/ 6981 h 12943"/>
              <a:gd name="connsiteX4" fmla="*/ 0 w 11786"/>
              <a:gd name="connsiteY4" fmla="*/ 1914 h 12943"/>
              <a:gd name="connsiteX0" fmla="*/ 0 w 11786"/>
              <a:gd name="connsiteY0" fmla="*/ 1914 h 12152"/>
              <a:gd name="connsiteX1" fmla="*/ 11780 w 11786"/>
              <a:gd name="connsiteY1" fmla="*/ 0 h 12152"/>
              <a:gd name="connsiteX2" fmla="*/ 11767 w 11786"/>
              <a:gd name="connsiteY2" fmla="*/ 8490 h 12152"/>
              <a:gd name="connsiteX3" fmla="*/ 1694 w 11786"/>
              <a:gd name="connsiteY3" fmla="*/ 6981 h 12152"/>
              <a:gd name="connsiteX4" fmla="*/ 0 w 11786"/>
              <a:gd name="connsiteY4" fmla="*/ 1914 h 12152"/>
              <a:gd name="connsiteX0" fmla="*/ 0 w 11786"/>
              <a:gd name="connsiteY0" fmla="*/ 1914 h 10013"/>
              <a:gd name="connsiteX1" fmla="*/ 11780 w 11786"/>
              <a:gd name="connsiteY1" fmla="*/ 0 h 10013"/>
              <a:gd name="connsiteX2" fmla="*/ 11767 w 11786"/>
              <a:gd name="connsiteY2" fmla="*/ 8490 h 10013"/>
              <a:gd name="connsiteX3" fmla="*/ 1694 w 11786"/>
              <a:gd name="connsiteY3" fmla="*/ 6981 h 10013"/>
              <a:gd name="connsiteX4" fmla="*/ 0 w 11786"/>
              <a:gd name="connsiteY4" fmla="*/ 1914 h 10013"/>
              <a:gd name="connsiteX0" fmla="*/ 0 w 11786"/>
              <a:gd name="connsiteY0" fmla="*/ 1914 h 10291"/>
              <a:gd name="connsiteX1" fmla="*/ 11780 w 11786"/>
              <a:gd name="connsiteY1" fmla="*/ 0 h 10291"/>
              <a:gd name="connsiteX2" fmla="*/ 11767 w 11786"/>
              <a:gd name="connsiteY2" fmla="*/ 8490 h 10291"/>
              <a:gd name="connsiteX3" fmla="*/ 1449 w 11786"/>
              <a:gd name="connsiteY3" fmla="*/ 8088 h 10291"/>
              <a:gd name="connsiteX4" fmla="*/ 0 w 11786"/>
              <a:gd name="connsiteY4" fmla="*/ 1914 h 10291"/>
              <a:gd name="connsiteX0" fmla="*/ 0 w 11786"/>
              <a:gd name="connsiteY0" fmla="*/ 1914 h 10563"/>
              <a:gd name="connsiteX1" fmla="*/ 11780 w 11786"/>
              <a:gd name="connsiteY1" fmla="*/ 0 h 10563"/>
              <a:gd name="connsiteX2" fmla="*/ 11767 w 11786"/>
              <a:gd name="connsiteY2" fmla="*/ 8490 h 10563"/>
              <a:gd name="connsiteX3" fmla="*/ 1449 w 11786"/>
              <a:gd name="connsiteY3" fmla="*/ 8088 h 10563"/>
              <a:gd name="connsiteX4" fmla="*/ 0 w 11786"/>
              <a:gd name="connsiteY4" fmla="*/ 1914 h 10563"/>
              <a:gd name="connsiteX0" fmla="*/ 0 w 11786"/>
              <a:gd name="connsiteY0" fmla="*/ 1914 h 9852"/>
              <a:gd name="connsiteX1" fmla="*/ 11780 w 11786"/>
              <a:gd name="connsiteY1" fmla="*/ 0 h 9852"/>
              <a:gd name="connsiteX2" fmla="*/ 11767 w 11786"/>
              <a:gd name="connsiteY2" fmla="*/ 7886 h 9852"/>
              <a:gd name="connsiteX3" fmla="*/ 1449 w 11786"/>
              <a:gd name="connsiteY3" fmla="*/ 8088 h 9852"/>
              <a:gd name="connsiteX4" fmla="*/ 0 w 11786"/>
              <a:gd name="connsiteY4" fmla="*/ 1914 h 9852"/>
              <a:gd name="connsiteX0" fmla="*/ 0 w 10000"/>
              <a:gd name="connsiteY0" fmla="*/ 1943 h 10804"/>
              <a:gd name="connsiteX1" fmla="*/ 9995 w 10000"/>
              <a:gd name="connsiteY1" fmla="*/ 0 h 10804"/>
              <a:gd name="connsiteX2" fmla="*/ 9984 w 10000"/>
              <a:gd name="connsiteY2" fmla="*/ 8004 h 10804"/>
              <a:gd name="connsiteX3" fmla="*/ 1229 w 10000"/>
              <a:gd name="connsiteY3" fmla="*/ 8210 h 10804"/>
              <a:gd name="connsiteX4" fmla="*/ 0 w 10000"/>
              <a:gd name="connsiteY4" fmla="*/ 1943 h 10804"/>
              <a:gd name="connsiteX0" fmla="*/ 0 w 10000"/>
              <a:gd name="connsiteY0" fmla="*/ 1943 h 11029"/>
              <a:gd name="connsiteX1" fmla="*/ 9995 w 10000"/>
              <a:gd name="connsiteY1" fmla="*/ 0 h 11029"/>
              <a:gd name="connsiteX2" fmla="*/ 9984 w 10000"/>
              <a:gd name="connsiteY2" fmla="*/ 8004 h 11029"/>
              <a:gd name="connsiteX3" fmla="*/ 1229 w 10000"/>
              <a:gd name="connsiteY3" fmla="*/ 8210 h 11029"/>
              <a:gd name="connsiteX4" fmla="*/ 0 w 10000"/>
              <a:gd name="connsiteY4" fmla="*/ 1943 h 11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029">
                <a:moveTo>
                  <a:pt x="0" y="1943"/>
                </a:moveTo>
                <a:cubicBezTo>
                  <a:pt x="3279" y="1841"/>
                  <a:pt x="6565" y="2861"/>
                  <a:pt x="9995" y="0"/>
                </a:cubicBezTo>
                <a:cubicBezTo>
                  <a:pt x="10018" y="4269"/>
                  <a:pt x="9961" y="3735"/>
                  <a:pt x="9984" y="8004"/>
                </a:cubicBezTo>
                <a:cubicBezTo>
                  <a:pt x="7112" y="13623"/>
                  <a:pt x="2322" y="10036"/>
                  <a:pt x="1229" y="8210"/>
                </a:cubicBezTo>
                <a:cubicBezTo>
                  <a:pt x="136" y="6384"/>
                  <a:pt x="950" y="5428"/>
                  <a:pt x="0" y="1943"/>
                </a:cubicBezTo>
                <a:close/>
              </a:path>
            </a:pathLst>
          </a:custGeom>
          <a:solidFill>
            <a:schemeClr val="bg1">
              <a:lumMod val="8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prstClr val="white"/>
              </a:solidFill>
            </a:endParaRPr>
          </a:p>
        </p:txBody>
      </p:sp>
      <p:pic>
        <p:nvPicPr>
          <p:cNvPr id="35" name="Picture 34">
            <a:extLst>
              <a:ext uri="{FF2B5EF4-FFF2-40B4-BE49-F238E27FC236}">
                <a16:creationId xmlns="" xmlns:a16="http://schemas.microsoft.com/office/drawing/2014/main" id="{C122C2BD-32F9-4B1B-9788-35EC4BDFC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169" y="552878"/>
            <a:ext cx="1509989" cy="518451"/>
          </a:xfrm>
          <a:prstGeom prst="rect">
            <a:avLst/>
          </a:prstGeom>
        </p:spPr>
      </p:pic>
      <p:sp>
        <p:nvSpPr>
          <p:cNvPr id="36" name="Rectangle 35">
            <a:extLst>
              <a:ext uri="{FF2B5EF4-FFF2-40B4-BE49-F238E27FC236}">
                <a16:creationId xmlns="" xmlns:a16="http://schemas.microsoft.com/office/drawing/2014/main" id="{C434C4B5-A294-442A-B4B6-781ECDD6A43A}"/>
              </a:ext>
            </a:extLst>
          </p:cNvPr>
          <p:cNvSpPr/>
          <p:nvPr/>
        </p:nvSpPr>
        <p:spPr>
          <a:xfrm>
            <a:off x="-13291" y="6496493"/>
            <a:ext cx="12218593" cy="36150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www.irojgar.com | irojgarmail@gmail.com | +91 </a:t>
            </a:r>
            <a:r>
              <a:rPr lang="en-US" dirty="0" smtClean="0">
                <a:solidFill>
                  <a:prstClr val="white"/>
                </a:solidFill>
              </a:rPr>
              <a:t>77790 10101| +91 90816 28628</a:t>
            </a:r>
            <a:endParaRPr lang="en-IN" dirty="0">
              <a:solidFill>
                <a:prstClr val="white"/>
              </a:solidFill>
            </a:endParaRPr>
          </a:p>
        </p:txBody>
      </p:sp>
      <p:sp>
        <p:nvSpPr>
          <p:cNvPr id="37" name="Rectangle 1"/>
          <p:cNvSpPr/>
          <p:nvPr/>
        </p:nvSpPr>
        <p:spPr>
          <a:xfrm>
            <a:off x="13303" y="1437713"/>
            <a:ext cx="1390494" cy="5058780"/>
          </a:xfrm>
          <a:custGeom>
            <a:avLst/>
            <a:gdLst>
              <a:gd name="connsiteX0" fmla="*/ 0 w 1364737"/>
              <a:gd name="connsiteY0" fmla="*/ 0 h 5058780"/>
              <a:gd name="connsiteX1" fmla="*/ 1364737 w 1364737"/>
              <a:gd name="connsiteY1" fmla="*/ 0 h 5058780"/>
              <a:gd name="connsiteX2" fmla="*/ 1364737 w 1364737"/>
              <a:gd name="connsiteY2" fmla="*/ 5058780 h 5058780"/>
              <a:gd name="connsiteX3" fmla="*/ 0 w 1364737"/>
              <a:gd name="connsiteY3" fmla="*/ 5058780 h 5058780"/>
              <a:gd name="connsiteX4" fmla="*/ 0 w 1364737"/>
              <a:gd name="connsiteY4" fmla="*/ 0 h 5058780"/>
              <a:gd name="connsiteX0" fmla="*/ 0 w 1390494"/>
              <a:gd name="connsiteY0" fmla="*/ 0 h 5058780"/>
              <a:gd name="connsiteX1" fmla="*/ 1364737 w 1390494"/>
              <a:gd name="connsiteY1" fmla="*/ 0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 name="connsiteX0" fmla="*/ 0 w 1390494"/>
              <a:gd name="connsiteY0" fmla="*/ 0 h 5058780"/>
              <a:gd name="connsiteX1" fmla="*/ 1377615 w 1390494"/>
              <a:gd name="connsiteY1" fmla="*/ 940157 h 5058780"/>
              <a:gd name="connsiteX2" fmla="*/ 1390494 w 1390494"/>
              <a:gd name="connsiteY2" fmla="*/ 3835287 h 5058780"/>
              <a:gd name="connsiteX3" fmla="*/ 0 w 1390494"/>
              <a:gd name="connsiteY3" fmla="*/ 5058780 h 5058780"/>
              <a:gd name="connsiteX4" fmla="*/ 0 w 1390494"/>
              <a:gd name="connsiteY4" fmla="*/ 0 h 505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494" h="5058780">
                <a:moveTo>
                  <a:pt x="0" y="0"/>
                </a:moveTo>
                <a:cubicBezTo>
                  <a:pt x="459205" y="313386"/>
                  <a:pt x="738106" y="794196"/>
                  <a:pt x="1377615" y="940157"/>
                </a:cubicBezTo>
                <a:lnTo>
                  <a:pt x="1390494" y="3835287"/>
                </a:lnTo>
                <a:cubicBezTo>
                  <a:pt x="798207" y="4101450"/>
                  <a:pt x="463498" y="4650949"/>
                  <a:pt x="0" y="505878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black"/>
                </a:solidFill>
              </a:rPr>
              <a:t>Coaching</a:t>
            </a:r>
          </a:p>
          <a:p>
            <a:endParaRPr lang="en-US" dirty="0">
              <a:solidFill>
                <a:prstClr val="black"/>
              </a:solidFill>
            </a:endParaRPr>
          </a:p>
          <a:p>
            <a:r>
              <a:rPr lang="en-US" dirty="0">
                <a:solidFill>
                  <a:prstClr val="black"/>
                </a:solidFill>
              </a:rPr>
              <a:t>Placement</a:t>
            </a:r>
          </a:p>
          <a:p>
            <a:endParaRPr lang="en-US" dirty="0">
              <a:solidFill>
                <a:prstClr val="black"/>
              </a:solidFill>
            </a:endParaRPr>
          </a:p>
          <a:p>
            <a:r>
              <a:rPr lang="en-US" dirty="0">
                <a:solidFill>
                  <a:prstClr val="black"/>
                </a:solidFill>
              </a:rPr>
              <a:t>Immigration</a:t>
            </a:r>
          </a:p>
          <a:p>
            <a:endParaRPr lang="en-US" dirty="0">
              <a:solidFill>
                <a:prstClr val="black"/>
              </a:solidFill>
            </a:endParaRPr>
          </a:p>
          <a:p>
            <a:r>
              <a:rPr lang="en-US" dirty="0">
                <a:solidFill>
                  <a:prstClr val="black"/>
                </a:solidFill>
              </a:rPr>
              <a:t>Co-Working</a:t>
            </a:r>
            <a:endParaRPr lang="en-IN" dirty="0">
              <a:solidFill>
                <a:prstClr val="black"/>
              </a:solidFill>
            </a:endParaRPr>
          </a:p>
        </p:txBody>
      </p:sp>
      <p:sp>
        <p:nvSpPr>
          <p:cNvPr id="38" name="Flowchart: Delay 37">
            <a:extLst>
              <a:ext uri="{FF2B5EF4-FFF2-40B4-BE49-F238E27FC236}">
                <a16:creationId xmlns="" xmlns:a16="http://schemas.microsoft.com/office/drawing/2014/main" id="{EFFD0DF3-F639-4742-A2E2-8B904FB253FD}"/>
              </a:ext>
            </a:extLst>
          </p:cNvPr>
          <p:cNvSpPr/>
          <p:nvPr/>
        </p:nvSpPr>
        <p:spPr>
          <a:xfrm>
            <a:off x="-13293" y="12233"/>
            <a:ext cx="1509823" cy="1425480"/>
          </a:xfrm>
          <a:prstGeom prst="flowChartDela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pic>
        <p:nvPicPr>
          <p:cNvPr id="39" name="Picture 38">
            <a:extLst>
              <a:ext uri="{FF2B5EF4-FFF2-40B4-BE49-F238E27FC236}">
                <a16:creationId xmlns="" xmlns:a16="http://schemas.microsoft.com/office/drawing/2014/main" id="{FFB26AEA-3F6E-43D7-83CB-56E688655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24" y="132353"/>
            <a:ext cx="1082711" cy="1138424"/>
          </a:xfrm>
          <a:prstGeom prst="rect">
            <a:avLst/>
          </a:prstGeom>
        </p:spPr>
      </p:pic>
      <p:cxnSp>
        <p:nvCxnSpPr>
          <p:cNvPr id="40" name="Straight Connector 39">
            <a:extLst>
              <a:ext uri="{FF2B5EF4-FFF2-40B4-BE49-F238E27FC236}">
                <a16:creationId xmlns="" xmlns:a16="http://schemas.microsoft.com/office/drawing/2014/main" id="{91472109-0475-4034-AAFA-473EB0EE382C}"/>
              </a:ext>
            </a:extLst>
          </p:cNvPr>
          <p:cNvCxnSpPr>
            <a:cxnSpLocks/>
          </p:cNvCxnSpPr>
          <p:nvPr/>
        </p:nvCxnSpPr>
        <p:spPr>
          <a:xfrm>
            <a:off x="130581" y="4498516"/>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 xmlns:a16="http://schemas.microsoft.com/office/drawing/2014/main" id="{C66C34EB-8580-446F-831B-DF8728325AC2}"/>
              </a:ext>
            </a:extLst>
          </p:cNvPr>
          <p:cNvCxnSpPr>
            <a:cxnSpLocks/>
          </p:cNvCxnSpPr>
          <p:nvPr/>
        </p:nvCxnSpPr>
        <p:spPr>
          <a:xfrm>
            <a:off x="115023" y="3967103"/>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13256E47-DF05-4210-AD3F-6EF7999AEBD7}"/>
              </a:ext>
            </a:extLst>
          </p:cNvPr>
          <p:cNvCxnSpPr>
            <a:cxnSpLocks/>
          </p:cNvCxnSpPr>
          <p:nvPr/>
        </p:nvCxnSpPr>
        <p:spPr>
          <a:xfrm>
            <a:off x="115024" y="3436147"/>
            <a:ext cx="861237"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10395355"/>
      </p:ext>
    </p:extLst>
  </p:cSld>
  <p:clrMapOvr>
    <a:masterClrMapping/>
  </p:clrMapOvr>
  <p:transition spd="med" advTm="7000">
    <p:zoom dir="in"/>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1121</TotalTime>
  <Words>2472</Words>
  <Application>Microsoft Office PowerPoint</Application>
  <PresentationFormat>Widescreen</PresentationFormat>
  <Paragraphs>721</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Adobe Gothic Std B</vt:lpstr>
      <vt:lpstr>Aileron Heavy</vt:lpstr>
      <vt:lpstr>Arial</vt:lpstr>
      <vt:lpstr>Calibri</vt:lpstr>
      <vt:lpstr>Calibri Light</vt:lpstr>
      <vt:lpstr>Cambria</vt:lpstr>
      <vt:lpstr>Shruti</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Ankita Shroff</dc:creator>
  <cp:lastModifiedBy>Admin</cp:lastModifiedBy>
  <cp:revision>219</cp:revision>
  <dcterms:created xsi:type="dcterms:W3CDTF">2022-04-15T14:27:15Z</dcterms:created>
  <dcterms:modified xsi:type="dcterms:W3CDTF">2023-01-20T09:58:05Z</dcterms:modified>
</cp:coreProperties>
</file>